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72" r:id="rId2"/>
    <p:sldId id="291" r:id="rId3"/>
    <p:sldId id="264" r:id="rId4"/>
    <p:sldId id="292" r:id="rId5"/>
    <p:sldId id="287" r:id="rId6"/>
    <p:sldId id="288" r:id="rId7"/>
    <p:sldId id="290" r:id="rId8"/>
    <p:sldId id="293" r:id="rId9"/>
    <p:sldId id="269" r:id="rId10"/>
    <p:sldId id="294" r:id="rId11"/>
    <p:sldId id="273" r:id="rId12"/>
    <p:sldId id="260" r:id="rId13"/>
    <p:sldId id="261" r:id="rId14"/>
    <p:sldId id="262" r:id="rId15"/>
    <p:sldId id="263" r:id="rId16"/>
    <p:sldId id="274" r:id="rId17"/>
    <p:sldId id="256" r:id="rId18"/>
    <p:sldId id="258" r:id="rId19"/>
    <p:sldId id="257" r:id="rId20"/>
    <p:sldId id="268" r:id="rId21"/>
    <p:sldId id="265" r:id="rId22"/>
    <p:sldId id="266" r:id="rId23"/>
    <p:sldId id="275" r:id="rId24"/>
    <p:sldId id="285" r:id="rId25"/>
    <p:sldId id="297" r:id="rId26"/>
    <p:sldId id="296" r:id="rId27"/>
    <p:sldId id="295" r:id="rId28"/>
    <p:sldId id="298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0066"/>
    <a:srgbClr val="FF5050"/>
    <a:srgbClr val="6600FF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80" d="100"/>
          <a:sy n="80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4BF2D-1587-41EE-BDBD-0FCFDCE7E29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Stefanie Sorbet,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84B6B-B807-4EEE-9728-FF63C930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056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F8FC8-EFFC-4367-9D76-04770AEFD7C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Stefanie Sorbet,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05747-B7B4-4247-A814-FA0FAA3F8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6183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5747-B7B4-4247-A814-FA0FAA3F818A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Stefanie Sorbet,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3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CBC202E-7A8D-44FD-A532-557EB540DC07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Stefanie Sorbet,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F4B7A43-47A7-4852-B32B-2C8AF912E1E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7266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6672-B7AA-4D7D-B14E-C2DB782B66D9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Stefanie Sorbet,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7A43-47A7-4852-B32B-2C8AF912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4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E7FF-A431-45CF-A030-CAFD94D436E9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Stefanie Sorbet,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7A43-47A7-4852-B32B-2C8AF912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0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6790-3A6E-4E32-ABF1-545A09930C62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Stefanie Sorbet,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7A43-47A7-4852-B32B-2C8AF912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3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66A608-67E1-4186-8892-77DD94709C16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Stefanie Sorbet,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4B7A43-47A7-4852-B32B-2C8AF912E1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34799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E4B6-5720-4F88-95E8-EC4B98FD14B3}" type="datetime1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Stefanie Sorbet,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7A43-47A7-4852-B32B-2C8AF912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8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5BE5-D49A-4308-95D2-7C53D0989710}" type="datetime1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Stefanie Sorbet,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7A43-47A7-4852-B32B-2C8AF912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0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4708-7598-4DA5-A620-C36E117AB17B}" type="datetime1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Stefanie Sorbet,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7A43-47A7-4852-B32B-2C8AF912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0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421C-4A6D-4B40-8094-3B40F1FDC2D0}" type="datetime1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Stefanie Sorbet,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7A43-47A7-4852-B32B-2C8AF912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9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FC937D-2533-496C-AC0C-9F584A394BE7}" type="datetime1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Stefanie Sorbet,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4B7A43-47A7-4852-B32B-2C8AF912E1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818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67DBA-5262-49EF-A049-A5C4E3E29949}" type="datetime1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Stefanie Sorbet,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4B7A43-47A7-4852-B32B-2C8AF912E1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494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B2A7B5EC-7F10-419C-A277-93B68D169EE9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Stefanie Sorbet,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0F4B7A43-47A7-4852-B32B-2C8AF912E1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147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nxljktf-H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ssorbet1@uca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42" y="392807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Prescribing Multisensory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Lapbooks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for Literacy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Interventions</a:t>
            </a:r>
            <a:r>
              <a:rPr lang="en-US" sz="4800" b="1" dirty="0" smtClean="0">
                <a:solidFill>
                  <a:srgbClr val="00B0F0"/>
                </a:solidFill>
              </a:rPr>
              <a:t/>
            </a:r>
            <a:br>
              <a:rPr lang="en-US" sz="4800" b="1" dirty="0" smtClean="0">
                <a:solidFill>
                  <a:srgbClr val="00B0F0"/>
                </a:solidFill>
              </a:rPr>
            </a:br>
            <a:endParaRPr lang="en-US" sz="48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38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900" dirty="0" smtClean="0">
                <a:solidFill>
                  <a:srgbClr val="7030A0"/>
                </a:solidFill>
              </a:rPr>
              <a:t>A multisensory approach to reading comprehension, phonics instruction, and fluency interventions for the elementary grades.</a:t>
            </a:r>
          </a:p>
          <a:p>
            <a:pPr marL="0" indent="0" algn="ctr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Stefanie Sorbet, Ed. 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Stefanie Sorbet, 2019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8913">
            <a:off x="6324600" y="4640040"/>
            <a:ext cx="2590800" cy="183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007407" cy="6269951"/>
          </a:xfrm>
        </p:spPr>
      </p:pic>
    </p:spTree>
    <p:extLst>
      <p:ext uri="{BB962C8B-B14F-4D97-AF65-F5344CB8AC3E}">
        <p14:creationId xmlns:p14="http://schemas.microsoft.com/office/powerpoint/2010/main" val="9013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Phonics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Prefixes</a:t>
            </a:r>
          </a:p>
          <a:p>
            <a:pPr marL="0" indent="0">
              <a:buNone/>
            </a:pPr>
            <a:r>
              <a:rPr lang="en-US" sz="2400" dirty="0" smtClean="0"/>
              <a:t>Suffixes</a:t>
            </a:r>
          </a:p>
          <a:p>
            <a:pPr marL="0" indent="0">
              <a:buNone/>
            </a:pPr>
            <a:r>
              <a:rPr lang="en-US" sz="2400" dirty="0" smtClean="0"/>
              <a:t>Plurals</a:t>
            </a:r>
          </a:p>
          <a:p>
            <a:pPr marL="0" indent="0">
              <a:buNone/>
            </a:pPr>
            <a:r>
              <a:rPr lang="en-US" sz="2400" dirty="0" smtClean="0"/>
              <a:t>Compound words</a:t>
            </a:r>
          </a:p>
          <a:p>
            <a:pPr marL="0" indent="0">
              <a:buNone/>
            </a:pPr>
            <a:r>
              <a:rPr lang="en-US" sz="2400" dirty="0" smtClean="0"/>
              <a:t>CVC patterns and rules</a:t>
            </a:r>
          </a:p>
          <a:p>
            <a:pPr marL="0" indent="0">
              <a:buNone/>
            </a:pPr>
            <a:r>
              <a:rPr lang="en-US" sz="2400" dirty="0" smtClean="0"/>
              <a:t>R-controlled vowels</a:t>
            </a:r>
          </a:p>
          <a:p>
            <a:pPr marL="0" indent="0">
              <a:buNone/>
            </a:pPr>
            <a:r>
              <a:rPr lang="en-US" sz="2400" dirty="0" smtClean="0"/>
              <a:t>Silent or magic “e”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6600FF"/>
                </a:solidFill>
                <a:latin typeface="Cooper Black" panose="0208090404030B020404" pitchFamily="18" charset="0"/>
              </a:rPr>
              <a:t>Making Words Letters</a:t>
            </a:r>
            <a:endParaRPr lang="en-US" sz="5400" dirty="0">
              <a:solidFill>
                <a:srgbClr val="6600FF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295400"/>
            <a:ext cx="8229599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 B C D E F G</a:t>
            </a:r>
          </a:p>
          <a:p>
            <a:pPr algn="ctr"/>
            <a:r>
              <a:rPr lang="en-US" sz="8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H I J K L M N</a:t>
            </a:r>
          </a:p>
          <a:p>
            <a:pPr algn="ctr"/>
            <a:r>
              <a:rPr lang="en-US" sz="8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O P Q </a:t>
            </a:r>
            <a:r>
              <a:rPr lang="en-US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 S T U</a:t>
            </a:r>
          </a:p>
          <a:p>
            <a:pPr algn="ctr"/>
            <a:r>
              <a:rPr lang="en-US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V W X Y Z</a:t>
            </a:r>
            <a:endParaRPr lang="en-US" sz="8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57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35082"/>
            <a:ext cx="7200900" cy="14859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oper Black" panose="0208090404030B020404" pitchFamily="18" charset="0"/>
              </a:rPr>
              <a:t>Directions for Making Words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Cut out letters and place in envelope or </a:t>
            </a:r>
            <a:r>
              <a:rPr lang="en-US" dirty="0" err="1" smtClean="0"/>
              <a:t>ziploc</a:t>
            </a:r>
            <a:r>
              <a:rPr lang="en-US" dirty="0" smtClean="0"/>
              <a:t> baggie.</a:t>
            </a:r>
          </a:p>
          <a:p>
            <a:r>
              <a:rPr lang="en-US" dirty="0" smtClean="0"/>
              <a:t>Start with calling out a small word</a:t>
            </a:r>
          </a:p>
          <a:p>
            <a:r>
              <a:rPr lang="en-US" dirty="0" smtClean="0"/>
              <a:t>Have students spell that word on their work mat</a:t>
            </a:r>
          </a:p>
          <a:p>
            <a:r>
              <a:rPr lang="en-US" dirty="0" smtClean="0"/>
              <a:t>Add to the word as the students add another letter and make larger words</a:t>
            </a:r>
          </a:p>
          <a:p>
            <a:r>
              <a:rPr lang="en-US" dirty="0" smtClean="0"/>
              <a:t>Have students create a large word that has several of the letters included</a:t>
            </a:r>
          </a:p>
          <a:p>
            <a:r>
              <a:rPr lang="en-US" dirty="0" smtClean="0"/>
              <a:t>*You may want to duplicate more vowels or extra letters before beginning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www.youtube.com/watch?v=7nxljktf-Hw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04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  <a:pattFill prst="dkDnDiag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  <a:ln cmpd="sng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Attach this mat within your </a:t>
            </a:r>
            <a:r>
              <a:rPr lang="en-US" dirty="0" err="1" smtClean="0"/>
              <a:t>lapbook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2946" y="842665"/>
            <a:ext cx="7398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Making Words Work Mat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37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/>
          <p:cNvSpPr/>
          <p:nvPr/>
        </p:nvSpPr>
        <p:spPr>
          <a:xfrm>
            <a:off x="647132" y="874594"/>
            <a:ext cx="2146110" cy="17526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3296342" y="985251"/>
            <a:ext cx="2209800" cy="1371600"/>
          </a:xfrm>
          <a:prstGeom prst="cloud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20187" y="60362"/>
            <a:ext cx="5362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Compound Words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9187" y="157020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ase</a:t>
            </a:r>
            <a:endParaRPr lang="en-US" dirty="0"/>
          </a:p>
        </p:txBody>
      </p:sp>
      <p:sp>
        <p:nvSpPr>
          <p:cNvPr id="9" name="Sun 8"/>
          <p:cNvSpPr/>
          <p:nvPr/>
        </p:nvSpPr>
        <p:spPr>
          <a:xfrm>
            <a:off x="647132" y="2779594"/>
            <a:ext cx="2146110" cy="17526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679546" y="4800600"/>
            <a:ext cx="2146110" cy="17526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loud 10"/>
          <p:cNvSpPr/>
          <p:nvPr/>
        </p:nvSpPr>
        <p:spPr>
          <a:xfrm>
            <a:off x="3296342" y="2975928"/>
            <a:ext cx="2209800" cy="1371600"/>
          </a:xfrm>
          <a:prstGeom prst="cloud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3557516" y="5114078"/>
            <a:ext cx="2209800" cy="1371600"/>
          </a:xfrm>
          <a:prstGeom prst="cloud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57934" y="347122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all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05216" y="561521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17294" y="3477062"/>
            <a:ext cx="870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butter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71600" y="54922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86852" y="138554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book</a:t>
            </a:r>
            <a:endParaRPr lang="en-US" dirty="0"/>
          </a:p>
        </p:txBody>
      </p:sp>
      <p:pic>
        <p:nvPicPr>
          <p:cNvPr id="2051" name="Picture 3" descr="C:\Users\Stefanie\AppData\Local\Microsoft\Windows\Temporary Internet Files\Content.IE5\CLVJDDH4\baseball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353" y="1750894"/>
            <a:ext cx="1152540" cy="93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tefanie\AppData\Local\Microsoft\Windows\Temporary Internet Files\Content.IE5\HOMLMTIR\493802190_902596daed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349" y="122421"/>
            <a:ext cx="1756454" cy="142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tefanie\AppData\Local\Microsoft\Windows\Temporary Internet Files\Content.IE5\F8WY6IO3\cookbook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177" y="987525"/>
            <a:ext cx="1057645" cy="11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767316" y="2830731"/>
            <a:ext cx="3151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Cut out each picture find the matching picture that goes with the compound word.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25317" y="3810006"/>
            <a:ext cx="2975211" cy="1754326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Write a sentence using a compound word:</a:t>
            </a:r>
          </a:p>
          <a:p>
            <a:r>
              <a:rPr lang="en-US" dirty="0" smtClean="0"/>
              <a:t>________________________________________________________________________________________________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Comprehension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Inferencing</a:t>
            </a:r>
          </a:p>
          <a:p>
            <a:pPr marL="0" indent="0">
              <a:buNone/>
            </a:pPr>
            <a:r>
              <a:rPr lang="en-US" sz="2400" dirty="0" smtClean="0"/>
              <a:t>Cause and effect</a:t>
            </a:r>
          </a:p>
          <a:p>
            <a:pPr marL="0" indent="0">
              <a:buNone/>
            </a:pPr>
            <a:r>
              <a:rPr lang="en-US" sz="2400" dirty="0" smtClean="0"/>
              <a:t>Drawing conclusions</a:t>
            </a:r>
          </a:p>
          <a:p>
            <a:pPr marL="0" indent="0">
              <a:buNone/>
            </a:pPr>
            <a:r>
              <a:rPr lang="en-US" sz="2400" dirty="0" smtClean="0"/>
              <a:t>Author’s purpose</a:t>
            </a:r>
          </a:p>
          <a:p>
            <a:pPr marL="0" indent="0">
              <a:buNone/>
            </a:pPr>
            <a:r>
              <a:rPr lang="en-US" sz="2400" dirty="0" smtClean="0"/>
              <a:t>Story elements</a:t>
            </a:r>
          </a:p>
          <a:p>
            <a:pPr marL="0" indent="0">
              <a:buNone/>
            </a:pPr>
            <a:r>
              <a:rPr lang="en-US" sz="2400" dirty="0"/>
              <a:t>R</a:t>
            </a:r>
            <a:r>
              <a:rPr lang="en-US" sz="2400" dirty="0" smtClean="0"/>
              <a:t>etellings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61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Stefanie\AppData\Local\Microsoft\Windows\Temporary Internet Files\Content.IE5\Y2EUCO55\hand[1]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6755"/>
            <a:ext cx="77724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326608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19300" y="147892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24500" y="6535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ighest point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5410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itle and author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12190" y="181725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resolution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9099" y="60361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79325" y="4598453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ummary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228600"/>
            <a:ext cx="172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finger retelling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 rot="20332421">
            <a:off x="6118008" y="2679336"/>
            <a:ext cx="2438400" cy="1371600"/>
          </a:xfrm>
          <a:prstGeom prst="flowChartAlternateProcess">
            <a:avLst/>
          </a:prstGeom>
          <a:gradFill>
            <a:gsLst>
              <a:gs pos="0">
                <a:srgbClr val="E6DCAC">
                  <a:alpha val="9000"/>
                  <a:lumMod val="65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 rot="21062624">
            <a:off x="3680215" y="5061281"/>
            <a:ext cx="2438400" cy="1371600"/>
          </a:xfrm>
          <a:prstGeom prst="flowChartAlternateProcess">
            <a:avLst/>
          </a:prstGeom>
          <a:gradFill>
            <a:gsLst>
              <a:gs pos="0">
                <a:srgbClr val="E6DCAC">
                  <a:alpha val="9000"/>
                  <a:lumMod val="65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 rot="617970">
            <a:off x="1017372" y="5145912"/>
            <a:ext cx="2438400" cy="1371600"/>
          </a:xfrm>
          <a:prstGeom prst="flowChartAlternateProcess">
            <a:avLst/>
          </a:prstGeom>
          <a:gradFill>
            <a:gsLst>
              <a:gs pos="0">
                <a:srgbClr val="E6DCAC">
                  <a:alpha val="9000"/>
                  <a:lumMod val="65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 rot="20589761">
            <a:off x="1060779" y="3249316"/>
            <a:ext cx="2438400" cy="1371600"/>
          </a:xfrm>
          <a:prstGeom prst="flowChartAlternateProcess">
            <a:avLst/>
          </a:prstGeom>
          <a:gradFill>
            <a:gsLst>
              <a:gs pos="0">
                <a:srgbClr val="E6DCAC">
                  <a:alpha val="9000"/>
                  <a:lumMod val="65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 rot="21180089">
            <a:off x="3692360" y="3211913"/>
            <a:ext cx="2438400" cy="1371600"/>
          </a:xfrm>
          <a:prstGeom prst="flowChartAlternateProcess">
            <a:avLst/>
          </a:prstGeom>
          <a:gradFill>
            <a:gsLst>
              <a:gs pos="0">
                <a:srgbClr val="E6DCAC">
                  <a:alpha val="9000"/>
                  <a:lumMod val="65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Alternate Process 9"/>
          <p:cNvSpPr/>
          <p:nvPr/>
        </p:nvSpPr>
        <p:spPr>
          <a:xfrm rot="677926">
            <a:off x="6321252" y="5245263"/>
            <a:ext cx="2438400" cy="1371600"/>
          </a:xfrm>
          <a:prstGeom prst="flowChartAlternateProcess">
            <a:avLst/>
          </a:prstGeom>
          <a:gradFill>
            <a:gsLst>
              <a:gs pos="0">
                <a:srgbClr val="E6DCAC">
                  <a:alpha val="9000"/>
                  <a:lumMod val="65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Alternate Process 10"/>
          <p:cNvSpPr/>
          <p:nvPr/>
        </p:nvSpPr>
        <p:spPr>
          <a:xfrm rot="503875">
            <a:off x="301738" y="933633"/>
            <a:ext cx="2436286" cy="1387529"/>
          </a:xfrm>
          <a:prstGeom prst="flowChartAlternateProcess">
            <a:avLst/>
          </a:prstGeom>
          <a:gradFill>
            <a:gsLst>
              <a:gs pos="0">
                <a:srgbClr val="E6DCAC">
                  <a:alpha val="9000"/>
                  <a:lumMod val="65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Alternate Process 11"/>
          <p:cNvSpPr/>
          <p:nvPr/>
        </p:nvSpPr>
        <p:spPr>
          <a:xfrm rot="467972">
            <a:off x="5502545" y="906326"/>
            <a:ext cx="2438400" cy="1371600"/>
          </a:xfrm>
          <a:prstGeom prst="flowChartAlternateProcess">
            <a:avLst/>
          </a:prstGeom>
          <a:gradFill>
            <a:gsLst>
              <a:gs pos="0">
                <a:srgbClr val="E6DCAC">
                  <a:alpha val="9000"/>
                  <a:lumMod val="65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Alternate Process 12"/>
          <p:cNvSpPr/>
          <p:nvPr/>
        </p:nvSpPr>
        <p:spPr>
          <a:xfrm rot="21229708">
            <a:off x="2892947" y="957675"/>
            <a:ext cx="2438400" cy="1371600"/>
          </a:xfrm>
          <a:prstGeom prst="flowChartAlternateProcess">
            <a:avLst/>
          </a:prstGeom>
          <a:gradFill>
            <a:gsLst>
              <a:gs pos="0">
                <a:srgbClr val="E6DCAC">
                  <a:alpha val="9000"/>
                  <a:lumMod val="65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56275" y="76200"/>
            <a:ext cx="5881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Retelling Sidewalk</a:t>
            </a:r>
            <a:endParaRPr lang="en-US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467547">
            <a:off x="605480" y="1060403"/>
            <a:ext cx="1828800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Author:</a:t>
            </a:r>
          </a:p>
          <a:p>
            <a:endParaRPr lang="en-US" dirty="0"/>
          </a:p>
          <a:p>
            <a:r>
              <a:rPr lang="en-US" dirty="0" smtClean="0"/>
              <a:t>Title: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 rot="21114595">
            <a:off x="3110556" y="1077639"/>
            <a:ext cx="1916428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Setting:</a:t>
            </a:r>
          </a:p>
          <a:p>
            <a:endParaRPr lang="en-US" dirty="0"/>
          </a:p>
          <a:p>
            <a:r>
              <a:rPr lang="en-US" dirty="0" smtClean="0"/>
              <a:t>Genre: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 rot="467547">
            <a:off x="5693986" y="1013819"/>
            <a:ext cx="1977412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First: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 rot="20610276">
            <a:off x="1176623" y="3330792"/>
            <a:ext cx="2021726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Last: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 rot="21270760">
            <a:off x="3802926" y="3313221"/>
            <a:ext cx="2024297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Then: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 rot="20274120">
            <a:off x="6280040" y="2726805"/>
            <a:ext cx="2019715" cy="12217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Next: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 rot="625906">
            <a:off x="1091206" y="5216841"/>
            <a:ext cx="2237187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Problem: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2" name="TextBox 21"/>
          <p:cNvSpPr txBox="1"/>
          <p:nvPr/>
        </p:nvSpPr>
        <p:spPr>
          <a:xfrm rot="21008799">
            <a:off x="3836797" y="5125760"/>
            <a:ext cx="2180086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Highest Point: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3" name="TextBox 22"/>
          <p:cNvSpPr txBox="1"/>
          <p:nvPr/>
        </p:nvSpPr>
        <p:spPr>
          <a:xfrm rot="611219">
            <a:off x="6522173" y="5298734"/>
            <a:ext cx="2029741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Solution: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6" name="Curved Right Arrow 25"/>
          <p:cNvSpPr/>
          <p:nvPr/>
        </p:nvSpPr>
        <p:spPr>
          <a:xfrm>
            <a:off x="381000" y="4114800"/>
            <a:ext cx="620026" cy="1219200"/>
          </a:xfrm>
          <a:prstGeom prst="curv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Left Arrow 26"/>
          <p:cNvSpPr/>
          <p:nvPr/>
        </p:nvSpPr>
        <p:spPr>
          <a:xfrm rot="20836551">
            <a:off x="7864949" y="1349307"/>
            <a:ext cx="641265" cy="1361239"/>
          </a:xfrm>
          <a:prstGeom prst="curvedLef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1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2628900" y="76200"/>
            <a:ext cx="4114800" cy="2438400"/>
          </a:xfrm>
          <a:prstGeom prst="triangle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2514600"/>
            <a:ext cx="3886200" cy="434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3800" y="11430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Title:</a:t>
            </a:r>
          </a:p>
          <a:p>
            <a:endParaRPr lang="en-US" dirty="0" smtClean="0"/>
          </a:p>
          <a:p>
            <a:r>
              <a:rPr lang="en-US" dirty="0" smtClean="0"/>
              <a:t>Author:</a:t>
            </a:r>
          </a:p>
          <a:p>
            <a:endParaRPr lang="en-US" dirty="0"/>
          </a:p>
          <a:p>
            <a:r>
              <a:rPr lang="en-US" dirty="0" smtClean="0"/>
              <a:t>Genre:</a:t>
            </a:r>
            <a:endParaRPr lang="en-US" dirty="0"/>
          </a:p>
        </p:txBody>
      </p:sp>
      <p:sp>
        <p:nvSpPr>
          <p:cNvPr id="8" name="Flowchart: Process 7"/>
          <p:cNvSpPr/>
          <p:nvPr/>
        </p:nvSpPr>
        <p:spPr>
          <a:xfrm>
            <a:off x="2971800" y="2819400"/>
            <a:ext cx="1371600" cy="12192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5029200" y="2819400"/>
            <a:ext cx="1371600" cy="12192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 rot="16200000">
            <a:off x="3697017" y="5244838"/>
            <a:ext cx="1864269" cy="1181099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71800" y="2819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Characters: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00650" y="2820959"/>
            <a:ext cx="102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16993" y="4935519"/>
            <a:ext cx="116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Summary:</a:t>
            </a:r>
            <a:endParaRPr lang="en-US" dirty="0"/>
          </a:p>
        </p:txBody>
      </p:sp>
      <p:sp>
        <p:nvSpPr>
          <p:cNvPr id="15" name="Donut 14"/>
          <p:cNvSpPr/>
          <p:nvPr/>
        </p:nvSpPr>
        <p:spPr>
          <a:xfrm>
            <a:off x="5029200" y="5835387"/>
            <a:ext cx="149841" cy="10821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9862047">
            <a:off x="146734" y="597466"/>
            <a:ext cx="34403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Story Map House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Sun 16"/>
          <p:cNvSpPr/>
          <p:nvPr/>
        </p:nvSpPr>
        <p:spPr>
          <a:xfrm>
            <a:off x="6743700" y="457200"/>
            <a:ext cx="2400300" cy="254686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"/>
            <a:ext cx="4588998" cy="6553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76201"/>
            <a:ext cx="3910013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28600"/>
            <a:ext cx="7200900" cy="1485900"/>
          </a:xfrm>
        </p:spPr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Cause</a:t>
            </a:r>
            <a:r>
              <a:rPr lang="en-US" altLang="en-US" dirty="0">
                <a:solidFill>
                  <a:srgbClr val="FF0066"/>
                </a:solidFill>
              </a:rPr>
              <a:t> </a:t>
            </a:r>
            <a:r>
              <a:rPr lang="en-US" altLang="en-US" dirty="0">
                <a:solidFill>
                  <a:schemeClr val="accent4"/>
                </a:solidFill>
              </a:rPr>
              <a:t>and </a:t>
            </a:r>
            <a:r>
              <a:rPr lang="en-US" altLang="en-US" dirty="0">
                <a:solidFill>
                  <a:srgbClr val="FF0066"/>
                </a:solidFill>
              </a:rPr>
              <a:t>Effect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en-US" dirty="0"/>
              <a:t>The</a:t>
            </a:r>
            <a:r>
              <a:rPr lang="en-US" altLang="en-US" b="1" dirty="0"/>
              <a:t> cause </a:t>
            </a:r>
            <a:r>
              <a:rPr lang="en-US" altLang="en-US" dirty="0"/>
              <a:t>is what happened first and the effect is a result of the cause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r>
              <a:rPr lang="en-US" altLang="en-US" dirty="0" smtClean="0"/>
              <a:t>Because </a:t>
            </a:r>
            <a:r>
              <a:rPr lang="en-US" altLang="en-US" dirty="0"/>
              <a:t>the </a:t>
            </a:r>
            <a:r>
              <a:rPr lang="en-US" altLang="en-US" dirty="0">
                <a:solidFill>
                  <a:srgbClr val="3333FF"/>
                </a:solidFill>
              </a:rPr>
              <a:t>class stopped talking</a:t>
            </a:r>
            <a:r>
              <a:rPr lang="en-US" altLang="en-US" dirty="0"/>
              <a:t>, permission was given to go to recess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</a:t>
            </a:r>
            <a:r>
              <a:rPr lang="en-US" altLang="en-US" b="1" dirty="0" smtClean="0"/>
              <a:t>effect</a:t>
            </a:r>
            <a:r>
              <a:rPr lang="en-US" altLang="en-US" dirty="0" smtClean="0"/>
              <a:t> is the second part of the idea that usually tells what might happen because the first thing happened.  It is called the </a:t>
            </a:r>
            <a:r>
              <a:rPr lang="en-US" altLang="en-US" dirty="0" smtClean="0">
                <a:solidFill>
                  <a:srgbClr val="FF0066"/>
                </a:solidFill>
              </a:rPr>
              <a:t>effect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The class stopped talking </a:t>
            </a:r>
            <a:r>
              <a:rPr lang="en-US" altLang="en-US" dirty="0" smtClean="0">
                <a:solidFill>
                  <a:srgbClr val="FF0066"/>
                </a:solidFill>
              </a:rPr>
              <a:t>so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66"/>
                </a:solidFill>
              </a:rPr>
              <a:t>permission was given to go to recess</a:t>
            </a:r>
            <a:r>
              <a:rPr lang="en-US" altLang="en-US" dirty="0" smtClean="0"/>
              <a:t>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08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318387"/>
            <a:ext cx="3124200" cy="1143000"/>
          </a:xfrm>
        </p:spPr>
        <p:txBody>
          <a:bodyPr/>
          <a:lstStyle/>
          <a:p>
            <a:r>
              <a:rPr lang="en-US" altLang="en-US" dirty="0">
                <a:latin typeface="Comic Sans MS" pitchFamily="66" charset="0"/>
              </a:rPr>
              <a:t>G</a:t>
            </a:r>
            <a:r>
              <a:rPr lang="en-US" altLang="en-US" dirty="0" smtClean="0">
                <a:latin typeface="Comic Sans MS" pitchFamily="66" charset="0"/>
              </a:rPr>
              <a:t>ame</a:t>
            </a:r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449348"/>
            <a:ext cx="8229600" cy="3124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latin typeface="Comic Sans MS" pitchFamily="66" charset="0"/>
              </a:rPr>
              <a:t>Directions: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Comic Sans MS" pitchFamily="66" charset="0"/>
              </a:rPr>
              <a:t>In your small groups, you will have a set of cookies and milks to put together. 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Comic Sans MS" pitchFamily="66" charset="0"/>
              </a:rPr>
              <a:t> Rearrange your cookies and milks on the center of your desk area and match the milks with the cookies.  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Comic Sans MS" pitchFamily="66" charset="0"/>
              </a:rPr>
              <a:t>Each cookie is a cause and each milk is an effect. </a:t>
            </a:r>
          </a:p>
        </p:txBody>
      </p:sp>
      <p:pic>
        <p:nvPicPr>
          <p:cNvPr id="5" name="Picture 2" descr="C:\Users\Stefanie\AppData\Local\Microsoft\Windows\Temporary Internet Files\Content.IE5\UR2V1G6P\mouse-cooki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023"/>
            <a:ext cx="2886075" cy="272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0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752600" y="16764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524000" y="16002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057400" y="19812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237122" y="2464116"/>
            <a:ext cx="2133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>
                <a:latin typeface="Comic Sans MS" pitchFamily="66" charset="0"/>
              </a:rPr>
              <a:t>Effect</a:t>
            </a:r>
          </a:p>
          <a:p>
            <a:pPr>
              <a:spcBef>
                <a:spcPct val="50000"/>
              </a:spcBef>
            </a:pPr>
            <a:r>
              <a:rPr lang="en-US" altLang="en-US" sz="1400" b="1" dirty="0">
                <a:latin typeface="Comic Sans MS" pitchFamily="66" charset="0"/>
              </a:rPr>
              <a:t>You will make a low grade.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981200" y="27432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340653" y="5728160"/>
            <a:ext cx="242234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>
                <a:latin typeface="Comic Sans MS" pitchFamily="66" charset="0"/>
              </a:rPr>
              <a:t>Effect</a:t>
            </a:r>
          </a:p>
          <a:p>
            <a:pPr>
              <a:spcBef>
                <a:spcPct val="50000"/>
              </a:spcBef>
            </a:pPr>
            <a:r>
              <a:rPr lang="en-US" altLang="en-US" sz="1400" b="1" dirty="0">
                <a:latin typeface="Comic Sans MS" pitchFamily="66" charset="0"/>
              </a:rPr>
              <a:t>You will trip and fall.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160922" y="855294"/>
            <a:ext cx="22098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>
                <a:latin typeface="Comic Sans MS" pitchFamily="66" charset="0"/>
              </a:rPr>
              <a:t>Effect</a:t>
            </a:r>
          </a:p>
          <a:p>
            <a:pPr>
              <a:spcBef>
                <a:spcPct val="50000"/>
              </a:spcBef>
            </a:pPr>
            <a:r>
              <a:rPr lang="en-US" altLang="en-US" sz="1400" b="1" dirty="0">
                <a:latin typeface="Comic Sans MS" pitchFamily="66" charset="0"/>
              </a:rPr>
              <a:t>You will have to buy some dog food.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6223569" y="4191000"/>
            <a:ext cx="289560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>
                <a:latin typeface="Comic Sans MS" pitchFamily="66" charset="0"/>
              </a:rPr>
              <a:t>Effect</a:t>
            </a:r>
          </a:p>
          <a:p>
            <a:pPr>
              <a:spcBef>
                <a:spcPct val="50000"/>
              </a:spcBef>
            </a:pPr>
            <a:r>
              <a:rPr lang="en-US" altLang="en-US" sz="1400" b="1" dirty="0">
                <a:latin typeface="Comic Sans MS" pitchFamily="66" charset="0"/>
              </a:rPr>
              <a:t>He’s going to ask for a glass of milk.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494430" y="868362"/>
            <a:ext cx="220980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>
                <a:latin typeface="Comic Sans MS" pitchFamily="66" charset="0"/>
              </a:rPr>
              <a:t>Cause</a:t>
            </a:r>
          </a:p>
          <a:p>
            <a:pPr>
              <a:spcBef>
                <a:spcPct val="50000"/>
              </a:spcBef>
            </a:pPr>
            <a:r>
              <a:rPr lang="en-US" altLang="en-US" sz="1400" b="1" dirty="0">
                <a:latin typeface="Comic Sans MS" pitchFamily="66" charset="0"/>
              </a:rPr>
              <a:t>If you don’t study for your spelling test</a:t>
            </a:r>
            <a:r>
              <a:rPr lang="en-US" altLang="en-US" sz="1200" b="1" dirty="0">
                <a:latin typeface="Comic Sans MS" pitchFamily="66" charset="0"/>
              </a:rPr>
              <a:t>…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607119" y="4191000"/>
            <a:ext cx="3048000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>
                <a:latin typeface="Comic Sans MS" pitchFamily="66" charset="0"/>
              </a:rPr>
              <a:t>Cause</a:t>
            </a:r>
          </a:p>
          <a:p>
            <a:pPr>
              <a:spcBef>
                <a:spcPct val="50000"/>
              </a:spcBef>
            </a:pPr>
            <a:r>
              <a:rPr lang="en-US" altLang="en-US" sz="1400" b="1" dirty="0">
                <a:latin typeface="Comic Sans MS" pitchFamily="66" charset="0"/>
              </a:rPr>
              <a:t>If you get a new puppy…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1530919" y="5735554"/>
            <a:ext cx="3124200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>
                <a:latin typeface="Comic Sans MS" pitchFamily="66" charset="0"/>
              </a:rPr>
              <a:t>Cause</a:t>
            </a:r>
          </a:p>
          <a:p>
            <a:pPr>
              <a:spcBef>
                <a:spcPct val="50000"/>
              </a:spcBef>
            </a:pPr>
            <a:r>
              <a:rPr lang="en-US" altLang="en-US" sz="1400" b="1" dirty="0">
                <a:latin typeface="Comic Sans MS" pitchFamily="66" charset="0"/>
              </a:rPr>
              <a:t>If you give a mouse a cookie…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1465872" y="2606899"/>
            <a:ext cx="33528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>
                <a:latin typeface="Comic Sans MS" pitchFamily="66" charset="0"/>
              </a:rPr>
              <a:t>Cause</a:t>
            </a:r>
          </a:p>
          <a:p>
            <a:pPr>
              <a:spcBef>
                <a:spcPct val="50000"/>
              </a:spcBef>
            </a:pPr>
            <a:r>
              <a:rPr lang="en-US" altLang="en-US" sz="1400" b="1" dirty="0">
                <a:latin typeface="Comic Sans MS" pitchFamily="66" charset="0"/>
              </a:rPr>
              <a:t>If you don’t tie your shoelaces…</a:t>
            </a:r>
          </a:p>
        </p:txBody>
      </p:sp>
      <p:pic>
        <p:nvPicPr>
          <p:cNvPr id="4098" name="Picture 2" descr="C:\Users\Stefanie\AppData\Local\Microsoft\Windows\Temporary Internet Files\Content.IE5\A1XGK2WO\digital_cookie_by_capricorn7769-d4crqi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75" y="590557"/>
            <a:ext cx="1292355" cy="128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tefanie\AppData\Local\Microsoft\Windows\Temporary Internet Files\Content.IE5\UR2V1G6P\large-Glass-cup--166.6-4771[1].gif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26" y="5278164"/>
            <a:ext cx="1481396" cy="14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Stefanie\AppData\Local\Microsoft\Windows\Temporary Internet Files\Content.IE5\A1XGK2WO\digital_cookie_by_capricorn7769-d4crqi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0" y="5288287"/>
            <a:ext cx="1292355" cy="128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Stefanie\AppData\Local\Microsoft\Windows\Temporary Internet Files\Content.IE5\A1XGK2WO\digital_cookie_by_capricorn7769-d4crqi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74" y="2179839"/>
            <a:ext cx="1292355" cy="128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Stefanie\AppData\Local\Microsoft\Windows\Temporary Internet Files\Content.IE5\A1XGK2WO\digital_cookie_by_capricorn7769-d4crqi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0" y="3755456"/>
            <a:ext cx="1292355" cy="128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Stefanie\AppData\Local\Microsoft\Windows\Temporary Internet Files\Content.IE5\UR2V1G6P\large-Glass-cup--166.6-4771[1].gif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65" y="3725388"/>
            <a:ext cx="1481396" cy="14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Stefanie\AppData\Local\Microsoft\Windows\Temporary Internet Files\Content.IE5\UR2V1G6P\large-Glass-cup--166.6-4771[1].gif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56" y="2149132"/>
            <a:ext cx="1481396" cy="14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Stefanie\AppData\Local\Microsoft\Windows\Temporary Internet Files\Content.IE5\UR2V1G6P\large-Glass-cup--166.6-4771[1].gif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56" y="500331"/>
            <a:ext cx="1481396" cy="14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36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in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Within your </a:t>
            </a:r>
            <a:r>
              <a:rPr lang="en-US" sz="2800" dirty="0" err="1" smtClean="0"/>
              <a:t>lapbook</a:t>
            </a:r>
            <a:r>
              <a:rPr lang="en-US" sz="2800" dirty="0" smtClean="0"/>
              <a:t> you could easily include a pocket containing a tablet or </a:t>
            </a:r>
            <a:r>
              <a:rPr lang="en-US" sz="2800" dirty="0" err="1" smtClean="0"/>
              <a:t>Ipad</a:t>
            </a:r>
            <a:r>
              <a:rPr lang="en-US" sz="2800" dirty="0" smtClean="0"/>
              <a:t> for early finishers or an incentive to motivate students to complete your </a:t>
            </a:r>
            <a:r>
              <a:rPr lang="en-US" sz="2800" dirty="0" err="1" smtClean="0"/>
              <a:t>lapbook</a:t>
            </a:r>
            <a:r>
              <a:rPr lang="en-US" sz="2800" dirty="0" smtClean="0"/>
              <a:t> skill activities. 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25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Lapbooks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600200"/>
            <a:ext cx="7200900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Key points: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Gear </a:t>
            </a:r>
            <a:r>
              <a:rPr lang="en-US" sz="2400" dirty="0" err="1" smtClean="0"/>
              <a:t>lapbooks</a:t>
            </a:r>
            <a:r>
              <a:rPr lang="en-US" sz="2400" dirty="0" smtClean="0"/>
              <a:t> to fit your learners’ needs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Make them fun, inviting and engaging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Can be made with anything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Encourage students to use these with you and in free time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Incorporates choice, tactile learning, and prescribed to meet individual deficits and needs.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66133"/>
            <a:ext cx="4876800" cy="22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</a:t>
            </a:r>
            <a:r>
              <a:rPr lang="en-US" dirty="0" smtClean="0">
                <a:solidFill>
                  <a:srgbClr val="00B0F0"/>
                </a:solidFill>
              </a:rPr>
              <a:t>M</a:t>
            </a:r>
            <a:r>
              <a:rPr lang="en-US" dirty="0" smtClean="0"/>
              <a:t>ake and </a:t>
            </a:r>
            <a:r>
              <a:rPr lang="en-US" dirty="0" smtClean="0">
                <a:solidFill>
                  <a:srgbClr val="00B0F0"/>
                </a:solidFill>
              </a:rPr>
              <a:t>T</a:t>
            </a:r>
            <a:r>
              <a:rPr lang="en-US" dirty="0" smtClean="0"/>
              <a:t>ake</a:t>
            </a:r>
            <a:br>
              <a:rPr lang="en-US" dirty="0" smtClean="0"/>
            </a:br>
            <a:r>
              <a:rPr lang="en-US" dirty="0" smtClean="0"/>
              <a:t>LAPBOOKS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Plan-BLUEPRINT</a:t>
            </a:r>
          </a:p>
          <a:p>
            <a:r>
              <a:rPr lang="en-US" sz="2400" dirty="0" smtClean="0"/>
              <a:t>Create-Getting Crafty</a:t>
            </a:r>
          </a:p>
          <a:p>
            <a:r>
              <a:rPr lang="en-US" sz="2400" dirty="0" smtClean="0"/>
              <a:t>Adjust-add too or take away and adjust to meet the reader’s needs on an ongoing basis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Stefanie Sorbet, 2015</a:t>
            </a:r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85586"/>
            <a:ext cx="3276599" cy="246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49907"/>
            <a:ext cx="7200900" cy="1485900"/>
          </a:xfrm>
        </p:spPr>
        <p:txBody>
          <a:bodyPr/>
          <a:lstStyle/>
          <a:p>
            <a:pPr algn="ctr"/>
            <a:r>
              <a:rPr lang="en-US" dirty="0" err="1" smtClean="0"/>
              <a:t>Lapbook</a:t>
            </a:r>
            <a:r>
              <a:rPr lang="en-US" dirty="0" smtClean="0"/>
              <a:t> </a:t>
            </a:r>
            <a:r>
              <a:rPr lang="en-US" sz="5400" dirty="0" smtClean="0">
                <a:solidFill>
                  <a:srgbClr val="00B0F0"/>
                </a:solidFill>
              </a:rPr>
              <a:t>blueprint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066800"/>
            <a:ext cx="7886700" cy="3581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Think about a struggling reader you may know.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What skill deficits do you see in him/her/them?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Do you need to further evaluate or assess to determine areas of deficit? (phonemic awareness, fluency,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Based on your findings, create interchangeable activities that are centered around these skill areas to support the reader.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Create your </a:t>
            </a:r>
            <a:r>
              <a:rPr lang="en-US" sz="2400" dirty="0" err="1" smtClean="0"/>
              <a:t>lapbook</a:t>
            </a:r>
            <a:r>
              <a:rPr lang="en-US" sz="2400" dirty="0" smtClean="0"/>
              <a:t> according to these needs.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Allow for </a:t>
            </a:r>
            <a:r>
              <a:rPr lang="en-US" sz="2400" dirty="0" err="1" smtClean="0"/>
              <a:t>interchcangeable</a:t>
            </a:r>
            <a:r>
              <a:rPr lang="en-US" sz="2400" dirty="0" smtClean="0"/>
              <a:t> parts to adjust as the reader needs more or less support and/or advances to the next level.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Stefanie Sorbet,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Templates for </a:t>
            </a:r>
            <a:r>
              <a:rPr lang="en-US" b="1" dirty="0" err="1">
                <a:solidFill>
                  <a:srgbClr val="00B050"/>
                </a:solidFill>
              </a:rPr>
              <a:t>l</a:t>
            </a:r>
            <a:r>
              <a:rPr lang="en-US" b="1" dirty="0" err="1" smtClean="0">
                <a:solidFill>
                  <a:srgbClr val="00B050"/>
                </a:solidFill>
              </a:rPr>
              <a:t>apbook</a:t>
            </a:r>
            <a:r>
              <a:rPr lang="en-US" b="1" dirty="0" smtClean="0">
                <a:solidFill>
                  <a:srgbClr val="00B050"/>
                </a:solidFill>
              </a:rPr>
              <a:t> flash 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cards and pockets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423572" y="1268979"/>
            <a:ext cx="2791691" cy="2258790"/>
          </a:xfrm>
          <a:prstGeom prst="flowChartAlternateProcess">
            <a:avLst/>
          </a:prstGeom>
          <a:pattFill prst="pct25">
            <a:fgClr>
              <a:srgbClr val="FF5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112288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rame 5"/>
          <p:cNvSpPr/>
          <p:nvPr/>
        </p:nvSpPr>
        <p:spPr>
          <a:xfrm rot="16200000">
            <a:off x="5458725" y="382289"/>
            <a:ext cx="2438400" cy="4114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5715000" y="3784900"/>
            <a:ext cx="3326134" cy="2915698"/>
          </a:xfrm>
          <a:prstGeom prst="star5">
            <a:avLst/>
          </a:prstGeom>
          <a:solidFill>
            <a:srgbClr val="FFC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iley Face 2"/>
          <p:cNvSpPr/>
          <p:nvPr/>
        </p:nvSpPr>
        <p:spPr>
          <a:xfrm>
            <a:off x="2624150" y="3922164"/>
            <a:ext cx="2765373" cy="2667000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2 8"/>
          <p:cNvSpPr/>
          <p:nvPr/>
        </p:nvSpPr>
        <p:spPr>
          <a:xfrm rot="18920757">
            <a:off x="60411" y="3252375"/>
            <a:ext cx="2777669" cy="303913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</a:t>
            </a:r>
            <a:r>
              <a:rPr lang="en-US" dirty="0" smtClean="0">
                <a:solidFill>
                  <a:srgbClr val="7030A0"/>
                </a:solidFill>
              </a:rPr>
              <a:t>CRAFTY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Materials provided to get started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Stefanie Sorbet, 2015</a:t>
            </a:r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97924"/>
            <a:ext cx="8305800" cy="3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9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Stefanie Sorbet, </a:t>
            </a:r>
            <a:r>
              <a:rPr lang="en-US" dirty="0" err="1" smtClean="0"/>
              <a:t>Ed.D</a:t>
            </a:r>
            <a:endParaRPr lang="en-US" dirty="0"/>
          </a:p>
          <a:p>
            <a:r>
              <a:rPr lang="en-US" dirty="0" smtClean="0"/>
              <a:t>Email:  </a:t>
            </a:r>
            <a:r>
              <a:rPr lang="en-US" dirty="0" smtClean="0">
                <a:hlinkClick r:id="rId2"/>
              </a:rPr>
              <a:t>ssorbet1@uca.edu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10" y="152400"/>
            <a:ext cx="4403090" cy="1485900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00B050"/>
                </a:solidFill>
                <a:latin typeface="Stencil" panose="040409050D0802020404" pitchFamily="82" charset="0"/>
              </a:rPr>
              <a:t>Lapbooks</a:t>
            </a:r>
            <a:endParaRPr lang="en-US" sz="6600" dirty="0">
              <a:solidFill>
                <a:srgbClr val="00B050"/>
              </a:solidFill>
              <a:latin typeface="Stencil" panose="040409050D08020204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818" y="3290455"/>
            <a:ext cx="8490181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Lapbooks</a:t>
            </a:r>
            <a:r>
              <a:rPr lang="en-US" sz="2400" dirty="0" smtClean="0"/>
              <a:t> can be made with almost anything.</a:t>
            </a:r>
          </a:p>
          <a:p>
            <a:pPr marL="0" indent="0">
              <a:buNone/>
            </a:pPr>
            <a:r>
              <a:rPr lang="en-US" sz="2400" dirty="0" err="1" smtClean="0"/>
              <a:t>Posterboards</a:t>
            </a:r>
            <a:r>
              <a:rPr lang="en-US" sz="2400" dirty="0" smtClean="0"/>
              <a:t>, file folders, cardboard, cardstock. Scrapbooking papers, and many other materials make the book inviting to students.</a:t>
            </a:r>
          </a:p>
          <a:p>
            <a:pPr marL="0" indent="0">
              <a:buNone/>
            </a:pPr>
            <a:r>
              <a:rPr lang="en-US" sz="2400" dirty="0" smtClean="0"/>
              <a:t>The key is to catch the children’s eye and engage them in working on the skill.</a:t>
            </a:r>
          </a:p>
          <a:p>
            <a:pPr marL="0" indent="0">
              <a:buNone/>
            </a:pPr>
            <a:r>
              <a:rPr lang="en-US" sz="2400" dirty="0" smtClean="0"/>
              <a:t>These are ever-changing and adaptive to your students’ literacy needs.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"/>
            <a:ext cx="3878349" cy="315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8684"/>
            <a:ext cx="8250436" cy="636071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Lapbooks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676400"/>
            <a:ext cx="7886700" cy="4776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Preservice </a:t>
            </a:r>
            <a:r>
              <a:rPr lang="en-US" sz="2400" dirty="0"/>
              <a:t>elementary education students in an elementary education literacy diagnostics course worked with first graders in a public elementary school in southeastern Louisiana to determine any deficits in phonics, reading and fluency, and reading comprehension. 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Students </a:t>
            </a:r>
            <a:r>
              <a:rPr lang="en-US" sz="2400" dirty="0"/>
              <a:t>administered a variety of diagnostic tests to these first grade students determine the areas of deficit to include phonics skills, comprehension concerns, fluency difficulties, and other literacy difficulties to first grade students.  	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Stefanie Sorbet,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1212" y="228599"/>
            <a:ext cx="4139167" cy="62728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 err="1"/>
              <a:t>lapbooks</a:t>
            </a:r>
            <a:r>
              <a:rPr lang="en-US" sz="2800" dirty="0"/>
              <a:t> were geared to meet the skill deficits of that specific child through engaging activities focused to enhance and improve the child’s abilities in reading fluency, comprehension and/or phonics skills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requirements for the preservice teachers were that the </a:t>
            </a:r>
            <a:r>
              <a:rPr lang="en-US" sz="2800" dirty="0" err="1"/>
              <a:t>lapbooks</a:t>
            </a:r>
            <a:r>
              <a:rPr lang="en-US" sz="2800" dirty="0"/>
              <a:t> had to be aligned to the Louisiana State Student Standards in literacy, meet the needs of their student, have at least five different hands-on activities, and be engaging for the child.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Stefanie Sorbet, 2015</a:t>
            </a:r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12756" y="1092865"/>
            <a:ext cx="647371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381000"/>
            <a:ext cx="80010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 err="1"/>
              <a:t>lapbooks</a:t>
            </a:r>
            <a:r>
              <a:rPr lang="en-US" sz="2800" dirty="0"/>
              <a:t> encouraged the first graders to approach their own literacy deficit in a fun and more interactive way and began to foster a more positive attitude in struggling readers. 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 err="1"/>
              <a:t>lapbooks</a:t>
            </a:r>
            <a:r>
              <a:rPr lang="en-US" sz="2800" dirty="0"/>
              <a:t> were colorful and engaging for the first graders and these students were excited about learning and interacting with the preservice teachers in this </a:t>
            </a:r>
            <a:r>
              <a:rPr lang="en-US" sz="2800" dirty="0" smtClean="0"/>
              <a:t>activity.  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27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63" y="381000"/>
            <a:ext cx="8597637" cy="6096000"/>
          </a:xfrm>
        </p:spPr>
      </p:pic>
    </p:spTree>
    <p:extLst>
      <p:ext uri="{BB962C8B-B14F-4D97-AF65-F5344CB8AC3E}">
        <p14:creationId xmlns:p14="http://schemas.microsoft.com/office/powerpoint/2010/main" val="31635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Who benefits from </a:t>
            </a:r>
            <a:r>
              <a:rPr lang="en-US" b="1" dirty="0" err="1" smtClean="0">
                <a:solidFill>
                  <a:srgbClr val="00B050"/>
                </a:solidFill>
              </a:rPr>
              <a:t>lapbooks</a:t>
            </a:r>
            <a:r>
              <a:rPr lang="en-US" b="1" dirty="0" smtClean="0">
                <a:solidFill>
                  <a:srgbClr val="00B050"/>
                </a:solidFill>
              </a:rPr>
              <a:t>?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58200" cy="5211762"/>
          </a:xfrm>
        </p:spPr>
        <p:txBody>
          <a:bodyPr>
            <a:normAutofit/>
          </a:bodyPr>
          <a:lstStyle/>
          <a:p>
            <a:r>
              <a:rPr lang="en-US" dirty="0" smtClean="0"/>
              <a:t>Start with the student who needs a specific skill.  </a:t>
            </a:r>
          </a:p>
          <a:p>
            <a:r>
              <a:rPr lang="en-US" dirty="0" smtClean="0"/>
              <a:t>When you pull your small reading groups for guided reading or intervention time, what specific skills do your students need? Have you assessed to determine deficits?</a:t>
            </a:r>
          </a:p>
          <a:p>
            <a:r>
              <a:rPr lang="en-US" dirty="0" smtClean="0"/>
              <a:t>Target these key areas and create prescribed </a:t>
            </a:r>
            <a:r>
              <a:rPr lang="en-US" dirty="0" err="1" smtClean="0"/>
              <a:t>lapbooks</a:t>
            </a:r>
            <a:r>
              <a:rPr lang="en-US" dirty="0" smtClean="0"/>
              <a:t> for fun learning.</a:t>
            </a:r>
          </a:p>
          <a:p>
            <a:r>
              <a:rPr lang="en-US" dirty="0" smtClean="0"/>
              <a:t>Provide these </a:t>
            </a:r>
            <a:r>
              <a:rPr lang="en-US" dirty="0" err="1" smtClean="0"/>
              <a:t>lapbooks</a:t>
            </a:r>
            <a:r>
              <a:rPr lang="en-US" dirty="0" smtClean="0"/>
              <a:t> for student’s to use with you and in free time-just a few minutes each session.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230</TotalTime>
  <Words>1060</Words>
  <Application>Microsoft Office PowerPoint</Application>
  <PresentationFormat>On-screen Show (4:3)</PresentationFormat>
  <Paragraphs>166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Comic Sans MS</vt:lpstr>
      <vt:lpstr>Cooper Black</vt:lpstr>
      <vt:lpstr>Franklin Gothic Book</vt:lpstr>
      <vt:lpstr>Stencil</vt:lpstr>
      <vt:lpstr>Wingdings</vt:lpstr>
      <vt:lpstr>Crop</vt:lpstr>
      <vt:lpstr>Prescribing Multisensory Lapbooks for Literacy Interventions </vt:lpstr>
      <vt:lpstr>PowerPoint Presentation</vt:lpstr>
      <vt:lpstr>Lapbooks</vt:lpstr>
      <vt:lpstr>PowerPoint Presentation</vt:lpstr>
      <vt:lpstr>Why Lapbooks?</vt:lpstr>
      <vt:lpstr>PowerPoint Presentation</vt:lpstr>
      <vt:lpstr>PowerPoint Presentation</vt:lpstr>
      <vt:lpstr>PowerPoint Presentation</vt:lpstr>
      <vt:lpstr>Who benefits from lapbooks?</vt:lpstr>
      <vt:lpstr>PowerPoint Presentation</vt:lpstr>
      <vt:lpstr>Phonics skills</vt:lpstr>
      <vt:lpstr>Making Words Letters</vt:lpstr>
      <vt:lpstr>Directions for Making Words</vt:lpstr>
      <vt:lpstr>PowerPoint Presentation</vt:lpstr>
      <vt:lpstr>PowerPoint Presentation</vt:lpstr>
      <vt:lpstr>Comprehension skills</vt:lpstr>
      <vt:lpstr>PowerPoint Presentation</vt:lpstr>
      <vt:lpstr>PowerPoint Presentation</vt:lpstr>
      <vt:lpstr>PowerPoint Presentation</vt:lpstr>
      <vt:lpstr>Cause and Effect</vt:lpstr>
      <vt:lpstr>Game</vt:lpstr>
      <vt:lpstr>PowerPoint Presentation</vt:lpstr>
      <vt:lpstr>Add in technology</vt:lpstr>
      <vt:lpstr>Lapbooks</vt:lpstr>
      <vt:lpstr>Let’s Make and Take LAPBOOKS</vt:lpstr>
      <vt:lpstr>Lapbook blueprint</vt:lpstr>
      <vt:lpstr>Templates for lapbook flash  cards and pockets</vt:lpstr>
      <vt:lpstr>Getting CRAFTY</vt:lpstr>
      <vt:lpstr>For more information: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Stefanie</dc:creator>
  <cp:lastModifiedBy>Stefanie Reed Sorbet </cp:lastModifiedBy>
  <cp:revision>35</cp:revision>
  <dcterms:created xsi:type="dcterms:W3CDTF">2015-04-12T16:45:27Z</dcterms:created>
  <dcterms:modified xsi:type="dcterms:W3CDTF">2019-11-13T18:49:54Z</dcterms:modified>
</cp:coreProperties>
</file>