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7"/>
  </p:notesMasterIdLst>
  <p:sldIdLst>
    <p:sldId id="256" r:id="rId3"/>
    <p:sldId id="294" r:id="rId4"/>
    <p:sldId id="289" r:id="rId5"/>
    <p:sldId id="290" r:id="rId6"/>
    <p:sldId id="291" r:id="rId7"/>
    <p:sldId id="292" r:id="rId8"/>
    <p:sldId id="257" r:id="rId9"/>
    <p:sldId id="260" r:id="rId10"/>
    <p:sldId id="298" r:id="rId11"/>
    <p:sldId id="261" r:id="rId12"/>
    <p:sldId id="265" r:id="rId13"/>
    <p:sldId id="300" r:id="rId14"/>
    <p:sldId id="295" r:id="rId15"/>
    <p:sldId id="296" r:id="rId16"/>
    <p:sldId id="262" r:id="rId17"/>
    <p:sldId id="266" r:id="rId18"/>
    <p:sldId id="299" r:id="rId19"/>
    <p:sldId id="263" r:id="rId20"/>
    <p:sldId id="267" r:id="rId21"/>
    <p:sldId id="302" r:id="rId22"/>
    <p:sldId id="264" r:id="rId23"/>
    <p:sldId id="272" r:id="rId24"/>
    <p:sldId id="303" r:id="rId25"/>
    <p:sldId id="270" r:id="rId26"/>
    <p:sldId id="273" r:id="rId27"/>
    <p:sldId id="304" r:id="rId28"/>
    <p:sldId id="269" r:id="rId29"/>
    <p:sldId id="276" r:id="rId30"/>
    <p:sldId id="306" r:id="rId31"/>
    <p:sldId id="268" r:id="rId32"/>
    <p:sldId id="277" r:id="rId33"/>
    <p:sldId id="307" r:id="rId34"/>
    <p:sldId id="271" r:id="rId35"/>
    <p:sldId id="274" r:id="rId36"/>
    <p:sldId id="308" r:id="rId37"/>
    <p:sldId id="278" r:id="rId38"/>
    <p:sldId id="288" r:id="rId39"/>
    <p:sldId id="309" r:id="rId40"/>
    <p:sldId id="279" r:id="rId41"/>
    <p:sldId id="275" r:id="rId42"/>
    <p:sldId id="310" r:id="rId43"/>
    <p:sldId id="280" r:id="rId44"/>
    <p:sldId id="283" r:id="rId45"/>
    <p:sldId id="301" r:id="rId46"/>
    <p:sldId id="281" r:id="rId47"/>
    <p:sldId id="284" r:id="rId48"/>
    <p:sldId id="293" r:id="rId49"/>
    <p:sldId id="282" r:id="rId50"/>
    <p:sldId id="285" r:id="rId51"/>
    <p:sldId id="311" r:id="rId52"/>
    <p:sldId id="287" r:id="rId53"/>
    <p:sldId id="286" r:id="rId54"/>
    <p:sldId id="312" r:id="rId55"/>
    <p:sldId id="313" r:id="rId5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38" autoAdjust="0"/>
    <p:restoredTop sz="94660"/>
  </p:normalViewPr>
  <p:slideViewPr>
    <p:cSldViewPr>
      <p:cViewPr varScale="1">
        <p:scale>
          <a:sx n="98" d="100"/>
          <a:sy n="98" d="100"/>
        </p:scale>
        <p:origin x="1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4FAE7-27E8-431D-A782-9613026BCBFC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93A8F-A603-45D9-9461-D7A4BA28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4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Jx3J61VzPw" TargetMode="External"/><Relationship Id="rId7" Type="http://schemas.openxmlformats.org/officeDocument/2006/relationships/hyperlink" Target="http://www.loc.gov/" TargetMode="External"/><Relationship Id="rId2" Type="http://schemas.openxmlformats.org/officeDocument/2006/relationships/hyperlink" Target="https://kimberlybrubakerbradleycom.wordpress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ducksters.com/history/world_war_ii/" TargetMode="External"/><Relationship Id="rId5" Type="http://schemas.openxmlformats.org/officeDocument/2006/relationships/hyperlink" Target="https://kids.kiddle.co/World_War_II" TargetMode="External"/><Relationship Id="rId4" Type="http://schemas.openxmlformats.org/officeDocument/2006/relationships/hyperlink" Target="https://www.youtube.com/watch?v=AX8BJAFiF-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olhurst.com/subjects/geology.html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www.teachingchannel.org/video/teaching-geological-tim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keslerscience.com/geologic-time-scale-lesson-plan-a-complete-science-lesson-using-the-5e-method-of-instruction/" TargetMode="External"/><Relationship Id="rId5" Type="http://schemas.openxmlformats.org/officeDocument/2006/relationships/hyperlink" Target="https://ngss.nsta.org/DisplayStandard.aspx?view=topic&amp;id=35" TargetMode="External"/><Relationship Id="rId4" Type="http://schemas.openxmlformats.org/officeDocument/2006/relationships/hyperlink" Target="http://www.booksbybrown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Kp-lSreyo" TargetMode="External"/><Relationship Id="rId2" Type="http://schemas.openxmlformats.org/officeDocument/2006/relationships/hyperlink" Target="https://www.andrewclements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hyperlink" Target="https://www.hbook.com/2017/08/authors-illustrators/interviews/five-questions-for-andrew-clements/" TargetMode="External"/><Relationship Id="rId4" Type="http://schemas.openxmlformats.org/officeDocument/2006/relationships/hyperlink" Target="https://images.randomhouse.com/promo_image/9780399557552_4946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bermandy.files.wordpress.com/2018/09/superstarteacherresources1.pdf" TargetMode="External"/><Relationship Id="rId2" Type="http://schemas.openxmlformats.org/officeDocument/2006/relationships/hyperlink" Target="https://mandydavis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hyperlink" Target="https://kidshealth.org/en/kids/autism.html" TargetMode="External"/><Relationship Id="rId4" Type="http://schemas.openxmlformats.org/officeDocument/2006/relationships/hyperlink" Target="https://mandydavis.com/forkid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hachette.com.au/content/resources/9780734417824-teachers-notes.pdf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www.alangratz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teacherspayteachers.com/Product/Ban-This-Book-Over-100-EBOB-Questions-3919234" TargetMode="External"/><Relationship Id="rId5" Type="http://schemas.openxmlformats.org/officeDocument/2006/relationships/hyperlink" Target="https://www.teacherspayteachers.com/Product/Ban-This-Book-Chapter-by-Chapter-Comprehension-Questions-3589065" TargetMode="External"/><Relationship Id="rId4" Type="http://schemas.openxmlformats.org/officeDocument/2006/relationships/hyperlink" Target="https://www.youtube.com/watch?v=sjSTyPk31v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STmHYo7kfg" TargetMode="External"/><Relationship Id="rId2" Type="http://schemas.openxmlformats.org/officeDocument/2006/relationships/hyperlink" Target="http://www.kimberlywillisholt.com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lSTmHYo7kfg&amp;list=PLpbLWN9SaSqSCj5SkJk5ozEQ20eFbCrZ6&amp;index=5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macmillan.com/folio-assets/teachers-guides/9781250143976TG.pdf" TargetMode="External"/><Relationship Id="rId2" Type="http://schemas.openxmlformats.org/officeDocument/2006/relationships/hyperlink" Target="https://wattkey.com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hyperlink" Target="https://www.youtube.com/watch?v=2c9D0beb-X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unitsteacher.com/wp/?p=6088" TargetMode="External"/><Relationship Id="rId2" Type="http://schemas.openxmlformats.org/officeDocument/2006/relationships/hyperlink" Target="http://gordonkorman.com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s://www.youtube.com/watch?v=0IuJflwZIjo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teacherhabits.com/ikea-effect-lesson-creation/" TargetMode="External"/><Relationship Id="rId5" Type="http://schemas.openxmlformats.org/officeDocument/2006/relationships/hyperlink" Target="https://www.businessenglishmaterials.com/ikea.pdf" TargetMode="External"/><Relationship Id="rId4" Type="http://schemas.openxmlformats.org/officeDocument/2006/relationships/hyperlink" Target="https://www.catherinenewmanwriter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outube.com/watch?v=XGGVvqGkLdI" TargetMode="External"/><Relationship Id="rId5" Type="http://schemas.openxmlformats.org/officeDocument/2006/relationships/hyperlink" Target="https://images.macmillan.com/folio-assets/teachers-guides/9781596439559TG.pdf" TargetMode="External"/><Relationship Id="rId4" Type="http://schemas.openxmlformats.org/officeDocument/2006/relationships/hyperlink" Target="http://stevesheinkin.com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elstudies.org/downloads/The_Warden's_Daughter_Novel_Study_Preview.pdf" TargetMode="External"/><Relationship Id="rId2" Type="http://schemas.openxmlformats.org/officeDocument/2006/relationships/hyperlink" Target="http://www.jerryspinelli.com/newbery_002.htm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BUZ90M5c0F0" TargetMode="External"/><Relationship Id="rId4" Type="http://schemas.openxmlformats.org/officeDocument/2006/relationships/hyperlink" Target="https://www.youtube.com/watch?v=lYi-Lx0LXOY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ellieterry.com/wp-content/uploads/2018/08/Forget-Me-Not-PDF.pdf" TargetMode="External"/><Relationship Id="rId7" Type="http://schemas.openxmlformats.org/officeDocument/2006/relationships/image" Target="../media/image51.png"/><Relationship Id="rId2" Type="http://schemas.openxmlformats.org/officeDocument/2006/relationships/hyperlink" Target="https://ellieterry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cdc.gov/ncbddd/kids/tourette.html" TargetMode="External"/><Relationship Id="rId5" Type="http://schemas.openxmlformats.org/officeDocument/2006/relationships/hyperlink" Target="https://kidshealth.org/en/kids/k-tourette.html" TargetMode="External"/><Relationship Id="rId4" Type="http://schemas.openxmlformats.org/officeDocument/2006/relationships/hyperlink" Target="https://www.youtube.com/watch?v=o_FgucYL3gI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guin.com/wp-content/uploads/2017/05/25690-BeyondBrightSea_DiscGuide1.pdf" TargetMode="External"/><Relationship Id="rId2" Type="http://schemas.openxmlformats.org/officeDocument/2006/relationships/hyperlink" Target="http://www.laurenwolk.com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4.png"/><Relationship Id="rId4" Type="http://schemas.openxmlformats.org/officeDocument/2006/relationships/hyperlink" Target="https://www.youtube.com/watch?v=iAlRqPb0dDI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ancymcginleymyers.wordpress.com/2018/02/10/book-club-questions-wishtree-by-katherine-applegate/" TargetMode="External"/><Relationship Id="rId3" Type="http://schemas.openxmlformats.org/officeDocument/2006/relationships/hyperlink" Target="http://katherineapplegate.com/" TargetMode="External"/><Relationship Id="rId7" Type="http://schemas.openxmlformats.org/officeDocument/2006/relationships/hyperlink" Target="https://images.macmillan.com/folio-assets/teachers-guides/9781250043221TG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ishtreebook.com/static/pdf/wishtree-activity-kit-final.pdf" TargetMode="External"/><Relationship Id="rId11" Type="http://schemas.openxmlformats.org/officeDocument/2006/relationships/hyperlink" Target="http://www.theclassroombookshelf.com/2018/01/wishtree/" TargetMode="External"/><Relationship Id="rId5" Type="http://schemas.openxmlformats.org/officeDocument/2006/relationships/hyperlink" Target="https://bookunitsteacher.com/wp/?p=5932" TargetMode="External"/><Relationship Id="rId10" Type="http://schemas.openxmlformats.org/officeDocument/2006/relationships/hyperlink" Target="https://www.youtube.com/watch?v=-P5TSKKBIyo" TargetMode="External"/><Relationship Id="rId4" Type="http://schemas.openxmlformats.org/officeDocument/2006/relationships/hyperlink" Target="https://www.plt.org/recommended-reading/wishtree/" TargetMode="External"/><Relationship Id="rId9" Type="http://schemas.openxmlformats.org/officeDocument/2006/relationships/hyperlink" Target="https://www.youtube.com/watch?v=rn6PclDRsE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3" y="4126309"/>
            <a:ext cx="421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Margie Nanak, NBCT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November 14-15, 2019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1165" y="1648132"/>
            <a:ext cx="42124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Charlie May Simon</a:t>
            </a: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Reading List </a:t>
            </a: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THE WAR I FINALLY WON</a:t>
            </a:r>
            <a:br>
              <a:rPr lang="en-US" sz="2000" dirty="0" smtClean="0"/>
            </a:br>
            <a:r>
              <a:rPr lang="en-US" sz="2000" dirty="0" smtClean="0"/>
              <a:t>By Kimberly Brubaker Bradley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7138776" y="1949154"/>
            <a:ext cx="1847850" cy="2524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701" y="836097"/>
            <a:ext cx="1743075" cy="2647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234" y="2283718"/>
            <a:ext cx="4412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Summary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As the frightening impact of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World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War II creeps closer and closer to her door, eleven-year-old Ada learns to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manage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life on the home front.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WAR I FINALLY WON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79712" y="1567528"/>
            <a:ext cx="6912768" cy="299573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11760" y="204973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Genre:  Historical fiction, World War II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Accelerated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Reader BL 3.7  Points 9.0</a:t>
            </a:r>
            <a:endParaRPr lang="en-US" altLang="en-US" sz="2000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Reading Counts </a:t>
            </a:r>
            <a:r>
              <a:rPr lang="en-US" altLang="en-US" sz="2000" dirty="0">
                <a:solidFill>
                  <a:srgbClr val="262626"/>
                </a:solidFill>
                <a:latin typeface="Calibri" panose="020F0502020204030204" pitchFamily="34" charset="0"/>
              </a:rPr>
              <a:t>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RL 4.1  Points 15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Lexile 520 HL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Word count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67377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Pages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385</a:t>
            </a:r>
          </a:p>
          <a:p>
            <a:pPr fontAlgn="base"/>
            <a:endParaRPr lang="en-US" sz="1200" i="1" dirty="0" smtClean="0"/>
          </a:p>
          <a:p>
            <a:pPr fontAlgn="base"/>
            <a:r>
              <a:rPr lang="en-US" sz="1200" i="1" dirty="0" smtClean="0"/>
              <a:t>New </a:t>
            </a:r>
            <a:r>
              <a:rPr lang="en-US" sz="1200" i="1" dirty="0"/>
              <a:t>York Times </a:t>
            </a:r>
            <a:r>
              <a:rPr lang="en-US" sz="1200" dirty="0"/>
              <a:t>bestseller</a:t>
            </a:r>
          </a:p>
          <a:p>
            <a:pPr fontAlgn="base"/>
            <a:r>
              <a:rPr lang="en-US" sz="1200" i="1" dirty="0"/>
              <a:t>Boston Globe</a:t>
            </a:r>
            <a:r>
              <a:rPr lang="en-US" sz="1200" dirty="0"/>
              <a:t> Best of the Year</a:t>
            </a:r>
          </a:p>
          <a:p>
            <a:pPr fontAlgn="base"/>
            <a:r>
              <a:rPr lang="en-US" sz="1200" i="1" dirty="0"/>
              <a:t>Hornbook</a:t>
            </a:r>
            <a:r>
              <a:rPr lang="en-US" sz="1200" dirty="0"/>
              <a:t> Fanfare </a:t>
            </a:r>
            <a:r>
              <a:rPr lang="en-US" sz="1200" i="1" dirty="0"/>
              <a:t>2017</a:t>
            </a:r>
            <a:endParaRPr lang="en-US" sz="1200" dirty="0"/>
          </a:p>
          <a:p>
            <a:pPr>
              <a:defRPr/>
            </a:pPr>
            <a:endParaRPr lang="en-US" altLang="en-US" sz="1200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47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908"/>
            <a:ext cx="8229600" cy="857250"/>
          </a:xfrm>
        </p:spPr>
        <p:txBody>
          <a:bodyPr/>
          <a:lstStyle/>
          <a:p>
            <a:r>
              <a:rPr lang="en-US" dirty="0" smtClean="0"/>
              <a:t>THE WAR I FINALLY WON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9512" y="1563638"/>
            <a:ext cx="7859216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Author’s website: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https://kimberlybrubakerbradleycom.wordpress.com/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 trailer: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https://www.youtube.com/watch?v=QJx3J61VzPw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 discusses book: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https://www.youtube.com/watch?v=AX8BJAFiF-c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 War II facts for children: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https://kids.kiddle.co/World_War_II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 War II Facts for children: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https://www.ducksters.com/history/world_war_ii/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Library of Congress primary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www.loc.gov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I FINALLY WON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063625"/>
            <a:ext cx="5266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MIDDLE SCHOOL BOOKS ABOUT WORLD WAR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Don’t </a:t>
            </a:r>
            <a:r>
              <a:rPr lang="en-US" i="1" dirty="0"/>
              <a:t>you know there’s a war on</a:t>
            </a:r>
            <a:r>
              <a:rPr lang="en-US" dirty="0"/>
              <a:t>?  </a:t>
            </a:r>
            <a:r>
              <a:rPr lang="en-US" dirty="0" err="1"/>
              <a:t>Avi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Number the stars  </a:t>
            </a:r>
            <a:r>
              <a:rPr lang="en-US" dirty="0"/>
              <a:t>by Lois Lowry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When my name was </a:t>
            </a:r>
            <a:r>
              <a:rPr lang="en-US" i="1" dirty="0" err="1"/>
              <a:t>Keoko</a:t>
            </a:r>
            <a:r>
              <a:rPr lang="en-US" i="1" dirty="0"/>
              <a:t> </a:t>
            </a:r>
            <a:r>
              <a:rPr lang="en-US" dirty="0"/>
              <a:t>by Linda Sue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Yellow star </a:t>
            </a:r>
            <a:r>
              <a:rPr lang="en-US" dirty="0"/>
              <a:t>by  Jennifer Roy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Green glass sea  </a:t>
            </a:r>
            <a:r>
              <a:rPr lang="en-US" dirty="0"/>
              <a:t>by  Ellen </a:t>
            </a:r>
            <a:r>
              <a:rPr lang="en-US" dirty="0" err="1"/>
              <a:t>Klages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Why </a:t>
            </a:r>
            <a:r>
              <a:rPr lang="en-US" i="1" dirty="0"/>
              <a:t>did the whole world go to war? : and other</a:t>
            </a:r>
          </a:p>
          <a:p>
            <a:r>
              <a:rPr lang="en-US" i="1" dirty="0"/>
              <a:t>       questions about-</a:t>
            </a:r>
            <a:r>
              <a:rPr lang="en-US" dirty="0"/>
              <a:t>- World War II Martin W. Sandler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For Freedom </a:t>
            </a:r>
            <a:r>
              <a:rPr lang="en-US" dirty="0"/>
              <a:t>by  Kimberly Brubaker Bradley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Candy bomber </a:t>
            </a:r>
            <a:r>
              <a:rPr lang="en-US" dirty="0"/>
              <a:t>by  Michael O. </a:t>
            </a:r>
            <a:r>
              <a:rPr lang="en-US" dirty="0" err="1"/>
              <a:t>Tunnell</a:t>
            </a:r>
            <a:r>
              <a:rPr lang="en-US" dirty="0"/>
              <a:t>	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In defiance of Hitler</a:t>
            </a:r>
            <a:r>
              <a:rPr lang="en-US" dirty="0" smtClean="0"/>
              <a:t> by Carla Killough </a:t>
            </a:r>
            <a:r>
              <a:rPr lang="en-US" dirty="0" err="1" smtClean="0"/>
              <a:t>McClafferty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Genevieve’s war </a:t>
            </a:r>
            <a:r>
              <a:rPr lang="en-US" b="1" dirty="0" smtClean="0"/>
              <a:t>by Patricia Reilly </a:t>
            </a:r>
            <a:r>
              <a:rPr lang="en-US" b="1" dirty="0" err="1" smtClean="0"/>
              <a:t>Giff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86" y="1063625"/>
            <a:ext cx="1946165" cy="2113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05685"/>
            <a:ext cx="2058850" cy="17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www.loc.gov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959482"/>
            <a:ext cx="8143875" cy="1038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00" y="2197530"/>
            <a:ext cx="6648028" cy="1386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3651870"/>
            <a:ext cx="8488323" cy="12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 </a:t>
            </a:r>
            <a:r>
              <a:rPr lang="en-US" sz="2000" dirty="0"/>
              <a:t>OLDER THAN DIRT: A WILD BUT TRUE HISTORY OF EARTH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By Don Brown and Mike </a:t>
            </a:r>
            <a:r>
              <a:rPr lang="en-US" sz="2000" dirty="0" err="1" smtClean="0"/>
              <a:t>Perfit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588224" y="913978"/>
            <a:ext cx="1434480" cy="1608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976961"/>
            <a:ext cx="1475035" cy="2242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3219822"/>
            <a:ext cx="1123950" cy="1247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0761" y="2561954"/>
            <a:ext cx="2849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Summary: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A graphic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novel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about world geology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our planet's natural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history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THAN DIRT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Genre:  Nonfiction, Graphic novel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Accelerated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Reader BL 4.8  Points 1.0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Reading Counts 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RL 5.5  Points 5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Lexile 730 GN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Word count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6115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Pages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104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THAN DIRT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96" y="1032639"/>
            <a:ext cx="1638300" cy="133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009954"/>
            <a:ext cx="1522512" cy="12191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616" y="2643758"/>
            <a:ext cx="7344816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website: 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http://www.booksbybrown.com/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NSTA Resources and lesson planning: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https://ngss.nsta.org/DisplayStandard.aspx?view=topic&amp;id=35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Geologic time line lesson plan: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https://www.keslerscience.com/geologic-time-scale-lesson-plan-a-complete-science-lesson-using-the-5e-method-of-instruction/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NSTA Resources and lesson planning: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https://ngss.nsta.org/DisplayStandard.aspx?view=topic&amp;id=35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 Geologic time scale: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https://www.teachingchannel.org/video/teaching-geological-time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Children’s literature about geology: </a:t>
            </a: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http://www.carolhurst.com/subjects/geology.html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LOSER’S CLUB</a:t>
            </a:r>
            <a:br>
              <a:rPr lang="en-US" sz="2000" dirty="0"/>
            </a:br>
            <a:r>
              <a:rPr lang="en-US" sz="2000" dirty="0"/>
              <a:t>By </a:t>
            </a:r>
            <a:r>
              <a:rPr lang="en-US" sz="2000" dirty="0" smtClean="0"/>
              <a:t>Andrew Clements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7065191" y="1785729"/>
            <a:ext cx="1971634" cy="2995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966" y="909078"/>
            <a:ext cx="1800225" cy="259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18538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Summary: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Alec, a sixth-grade bookworm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always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 trouble for reading instead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listening and participating in class, starts a book club, solely to have a place to read,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discovers that real life, although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messy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can be as exciting as the stories in his favorite books.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LOSER’S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Genre:  Realistic fiction, School story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Accelerated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Reader  BL 5.5  Points 7.0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Reading Counts 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RL 5.6  Points 13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Lexile 860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F&amp;P  T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Word count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46368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Pages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231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11510"/>
            <a:ext cx="4158009" cy="410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LOSER’S CLUB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568" y="2643758"/>
            <a:ext cx="7776864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 website: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https://www.andrewclements.com/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Excerpt from audio: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https://www.youtube.com/watch?v=LAKp-lSreyo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 trailer: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https://www.youtube.com/watch?v=LAKp-lSreyo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Classroom activity guide: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https://images.randomhouse.com/promo_image/9780399557552_4946.pdf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Five questions for Andrew Clements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https://www.hbook.com/2017/08/authors-illustrators/interviews/five-questions-for-andrew-clements/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339502"/>
            <a:ext cx="1660202" cy="21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SUPERSTAR</a:t>
            </a:r>
            <a:br>
              <a:rPr lang="en-US" sz="2000" dirty="0" smtClean="0"/>
            </a:br>
            <a:r>
              <a:rPr lang="en-US" sz="2000" dirty="0" smtClean="0"/>
              <a:t>By Mandy Davis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704237" y="1808260"/>
            <a:ext cx="2206644" cy="2995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377" y="1071022"/>
            <a:ext cx="1633339" cy="24205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235572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Summary: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Space-obsessed Lester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Musselbaum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experiences the challenges of his first days of public middle school,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making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friends and enemies, accidentally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learning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of his autism-spectrum diagnosis, and finding his "thing."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Genre:  Realistic fiction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Accelerated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Reader BL 3.8  Points 9.0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Reading Counts 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RL 3.3   Points 14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Lexile  580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Word count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61849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Pages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320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SUPERSTAR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512" y="1340131"/>
            <a:ext cx="7272808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 website: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https://mandydavis.com/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 resources: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https://ubermandy.files.wordpress.com/2018/09/superstarteacherresources1.pdf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kids: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https://mandydavis.com/forkids/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Explaining autism to children: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https://kidshealth.org/en/kids/autism.html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4" y="2931790"/>
            <a:ext cx="2970088" cy="1997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368" y="2931790"/>
            <a:ext cx="4834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</a:t>
            </a:r>
          </a:p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Cynthia Lord</a:t>
            </a:r>
          </a:p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Temple Grandin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Montgomery</a:t>
            </a:r>
          </a:p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Capone does my shirts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Gennifer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Choldenko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Anything but typical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Nora Raleigh Baskin</a:t>
            </a:r>
          </a:p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Mockingbird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Kathryn Erskine</a:t>
            </a:r>
          </a:p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Rain reign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Ann M. Martin</a:t>
            </a:r>
          </a:p>
        </p:txBody>
      </p:sp>
    </p:spTree>
    <p:extLst>
      <p:ext uri="{BB962C8B-B14F-4D97-AF65-F5344CB8AC3E}">
        <p14:creationId xmlns:p14="http://schemas.microsoft.com/office/powerpoint/2010/main" val="22038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GENEVIEVE’S WAR</a:t>
            </a:r>
            <a:br>
              <a:rPr lang="en-US" sz="2000" dirty="0" smtClean="0"/>
            </a:br>
            <a:r>
              <a:rPr lang="en-US" sz="2000" dirty="0" smtClean="0"/>
              <a:t>By Patricia Reilly </a:t>
            </a:r>
            <a:r>
              <a:rPr lang="en-US" sz="2000" dirty="0" err="1" smtClean="0"/>
              <a:t>Giff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873985" y="2162694"/>
            <a:ext cx="2276475" cy="293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48399"/>
            <a:ext cx="1724025" cy="2581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6024" y="2162694"/>
            <a:ext cx="4139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Summary: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In August 1939 Genevieve makes an impulsive decision not to get on a train to take her to a boat back to New York and must spend the duration of World War II with her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grandmother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 a small village in Alsace, France,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where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she becomes involved with the French resistance.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GENEVIEVE’S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3728" y="2067694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Genre:  Historical fiction, World War II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Accelerated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Reader BL 4.0  Points 5.0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Reading Counts 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RL 3.2  Points 11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Lexile 550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Word count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35648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Pages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222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GENEVIEVE’S WAR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491630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by Patricia Reilly </a:t>
            </a:r>
            <a:r>
              <a:rPr lang="en-US" dirty="0" err="1" smtClean="0"/>
              <a:t>Giff</a:t>
            </a:r>
            <a:endParaRPr lang="en-US" dirty="0" smtClean="0"/>
          </a:p>
          <a:p>
            <a:r>
              <a:rPr lang="en-US" dirty="0" smtClean="0"/>
              <a:t>World War II</a:t>
            </a:r>
          </a:p>
          <a:p>
            <a:r>
              <a:rPr lang="en-US" i="1" dirty="0" smtClean="0"/>
              <a:t>Lily’s crossing</a:t>
            </a:r>
          </a:p>
          <a:p>
            <a:r>
              <a:rPr lang="en-US" i="1" dirty="0"/>
              <a:t>Island war</a:t>
            </a:r>
          </a:p>
          <a:p>
            <a:r>
              <a:rPr lang="en-US" i="1" dirty="0"/>
              <a:t>Willow run</a:t>
            </a:r>
          </a:p>
          <a:p>
            <a:r>
              <a:rPr lang="en-US" i="1" dirty="0"/>
              <a:t>Gingersnap</a:t>
            </a:r>
          </a:p>
          <a:p>
            <a:endParaRPr lang="en-US" dirty="0"/>
          </a:p>
          <a:p>
            <a:r>
              <a:rPr lang="en-US" dirty="0" smtClean="0"/>
              <a:t>Other books</a:t>
            </a:r>
          </a:p>
          <a:p>
            <a:r>
              <a:rPr lang="en-US" i="1" dirty="0"/>
              <a:t>When my name was </a:t>
            </a:r>
            <a:r>
              <a:rPr lang="en-US" i="1" dirty="0" err="1"/>
              <a:t>Keoko</a:t>
            </a:r>
            <a:r>
              <a:rPr lang="en-US" i="1" dirty="0"/>
              <a:t> </a:t>
            </a:r>
            <a:r>
              <a:rPr lang="en-US" dirty="0" smtClean="0"/>
              <a:t>by Linda Sue Park</a:t>
            </a:r>
          </a:p>
          <a:p>
            <a:r>
              <a:rPr lang="en-US" i="1" dirty="0"/>
              <a:t>Paper wishes </a:t>
            </a:r>
            <a:r>
              <a:rPr lang="en-US" dirty="0" smtClean="0"/>
              <a:t>by Lois </a:t>
            </a:r>
            <a:r>
              <a:rPr lang="en-US" dirty="0" err="1" smtClean="0"/>
              <a:t>Sepahban</a:t>
            </a:r>
            <a:endParaRPr lang="en-US" dirty="0" smtClean="0"/>
          </a:p>
          <a:p>
            <a:r>
              <a:rPr lang="en-US" i="1" dirty="0"/>
              <a:t>Dash </a:t>
            </a:r>
            <a:r>
              <a:rPr lang="en-US" dirty="0" smtClean="0"/>
              <a:t>by Kirby Larson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BAN THIS BOOK</a:t>
            </a:r>
            <a:br>
              <a:rPr lang="en-US" sz="2000" dirty="0" smtClean="0"/>
            </a:br>
            <a:r>
              <a:rPr lang="en-US" sz="2000" dirty="0" smtClean="0"/>
              <a:t>By Alan Gratz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917" y="1361914"/>
            <a:ext cx="1417315" cy="21195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18496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Summary: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A fourth grader fights back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when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From the Mixed-Up Files of Mrs.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Basil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Frankweiler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by E. L.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Konigsburg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is challenged by a well-meaning parent and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taken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off the shelves of her school library. Amy Anne is shy and soft-spoken, but don't mess with her when it comes to her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favorite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book in the whole world.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660232" y="2094710"/>
            <a:ext cx="17907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 THIS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Genre:  Realistic fiction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Accelerated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Reader </a:t>
            </a: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RL 4.5  Points 7.0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Reading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Counts  RL  4.3   Points 11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Lexile  690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Word count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45952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Pages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255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 THIS BOOK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961" y="2211710"/>
            <a:ext cx="8712968" cy="2726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 website: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https://www.alangratz.com/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Teacher’s Guide: </a:t>
            </a:r>
            <a:r>
              <a:rPr lang="en-U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https://www.hachette.com.au/content/resources/9780734417824-teachers-notes.pdf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 Trailer: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https://www.youtube.com/watch?v=sjSTyPk31v0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 pay teachers: (fee)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https://www.teacherspayteachers.com/Product/Ban-This-Book-Chapter-by-Chapter-Comprehension-Questions-3589065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 Pay Teachers: (fee)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https://www.teacherspayteachers.com/Product/Ban-This-Book-Over-100-EBOB-Questions-3919234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6" y="843558"/>
            <a:ext cx="3035185" cy="122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312" y="424209"/>
            <a:ext cx="1042988" cy="15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262626"/>
                </a:solidFill>
                <a:latin typeface="Garamond" panose="02020404030301010803"/>
              </a:rPr>
              <a:t>For students in grades four, five and six</a:t>
            </a:r>
          </a:p>
          <a:p>
            <a:pPr marL="285750" lvl="0" indent="-285750" defTabSz="457200" eaLnBrk="0" fontAlgn="base" hangingPunct="0"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262626"/>
                </a:solidFill>
                <a:latin typeface="Garamond" panose="02020404030301010803"/>
              </a:rPr>
              <a:t>Students must have read three books or have heard </a:t>
            </a:r>
            <a:endParaRPr lang="en-US" altLang="en-US" sz="2800" dirty="0" smtClean="0">
              <a:solidFill>
                <a:srgbClr val="262626"/>
              </a:solidFill>
              <a:latin typeface="Garamond" panose="02020404030301010803"/>
            </a:endParaRPr>
          </a:p>
          <a:p>
            <a:pPr lvl="0" defTabSz="457200" eaLnBrk="0" fontAlgn="base" hangingPunct="0">
              <a:buClr>
                <a:srgbClr val="B15E28"/>
              </a:buClr>
              <a:buSzPct val="115000"/>
            </a:pPr>
            <a:r>
              <a:rPr lang="en-US" altLang="en-US" sz="2800" dirty="0" smtClean="0">
                <a:solidFill>
                  <a:srgbClr val="262626"/>
                </a:solidFill>
                <a:latin typeface="Garamond" panose="02020404030301010803"/>
              </a:rPr>
              <a:t>     three </a:t>
            </a:r>
            <a:r>
              <a:rPr lang="en-US" altLang="en-US" sz="2800" dirty="0">
                <a:solidFill>
                  <a:srgbClr val="262626"/>
                </a:solidFill>
                <a:latin typeface="Garamond" panose="02020404030301010803"/>
              </a:rPr>
              <a:t>books</a:t>
            </a: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262626"/>
                </a:solidFill>
                <a:latin typeface="Garamond" panose="02020404030301010803"/>
              </a:rPr>
              <a:t>Students vote for one 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BLOOMING AT THE TEXAS SUNRISE MOTEL</a:t>
            </a:r>
            <a:br>
              <a:rPr lang="en-US" sz="2000" dirty="0" smtClean="0"/>
            </a:br>
            <a:r>
              <a:rPr lang="en-US" sz="2000" dirty="0" smtClean="0"/>
              <a:t>By Kimberly Willis Holt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842092" y="1656016"/>
            <a:ext cx="2031950" cy="2995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391" y="1059582"/>
            <a:ext cx="1907660" cy="24838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242773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Summary: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After the sudden death of her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parents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Stevie, thirteen, is sent to live at a rundown motel, where she charms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everyone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except her estranged grandfather.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BLOOMING </a:t>
            </a:r>
            <a:r>
              <a:rPr lang="en-US" sz="2400" dirty="0"/>
              <a:t>AT THE TEXAS SUNRISE MOTEL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Genre:  Realistic fiction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Accelerated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Reader RL 4.2  Points 8  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Reading Counts 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RL 4.5  Points 14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Lexile 620 HL 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Word count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53734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Pages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328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BLOOMING AT THE TEXAS SUNRISE MOTEL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932857"/>
            <a:ext cx="6534472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 website: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http://www.kimberlywillisholt.com/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 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www.youtube.com/watch?v=lSTmHYo7kfg</a:t>
            </a:r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07000"/>
              </a:lnSpc>
            </a:pP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 trailer: </a:t>
            </a:r>
            <a:r>
              <a:rPr lang="en-US" sz="1600" dirty="0">
                <a:hlinkClick r:id="rId4"/>
              </a:rPr>
              <a:t>https://www.youtube.com/watch?v=lSTmHYo7kfg&amp;list=PLpbLWN9SaSqSCj5SkJk5ozEQ20eFbCrZ6&amp;index=5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HIDEOUT</a:t>
            </a:r>
            <a:br>
              <a:rPr lang="en-US" sz="2000" dirty="0" smtClean="0"/>
            </a:br>
            <a:r>
              <a:rPr lang="en-US" sz="2000" dirty="0" smtClean="0"/>
              <a:t>By Watt Key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636114" y="1839362"/>
            <a:ext cx="2514600" cy="283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932176"/>
            <a:ext cx="1861567" cy="2769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231688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Summary: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The son of a Mississippi policeman finds a boy living in hiding in the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wilderness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and tries to help him without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giving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away his secret.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HIDEOUT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Genre:  Realistic fiction, Adventure, Mystery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Accelerated Reader RL 4.2  Points 9   IL MG+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Reading Counts 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RL 3.5  Points 16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Lexile 630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Word count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62572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Pages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311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HIDEOUT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8540" y="3291830"/>
            <a:ext cx="8435280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 website: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https://wattkey.com/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Teacher’s guide: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https://images.macmillan.com/folio-assets/teachers-guides/9781250143976TG.pdf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 trailer: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https://www.youtube.com/watch?v=2c9D0beb-XM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843558"/>
            <a:ext cx="75723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RESTART</a:t>
            </a:r>
            <a:br>
              <a:rPr lang="en-US" sz="2000" dirty="0" smtClean="0"/>
            </a:br>
            <a:r>
              <a:rPr lang="en-US" sz="2000" dirty="0" smtClean="0"/>
              <a:t>By Gordon </a:t>
            </a:r>
            <a:r>
              <a:rPr lang="en-US" sz="2000" dirty="0" err="1" smtClean="0"/>
              <a:t>Korman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574370" y="2200350"/>
            <a:ext cx="2569630" cy="2995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385655"/>
            <a:ext cx="1520949" cy="22536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491" y="172408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Summary: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Chase does not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remember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falling off the roof, in fact he does not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remember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anything about himself, and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when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he gets back to middle school he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begins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to learn who he was through the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reactions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of the other kids--trouble is, he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really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is not sure he likes the Chase that is being revealed, but can he take the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opportunity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amnesia has provided and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restart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his life?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67744" y="214645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Genre:  Realistic fiction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Accelerated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Reader RL 5.1  Points 9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Reading Counts 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RL 4.5  Points 14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Lexile 730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Word count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59925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Pages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243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RESTART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1462" y="2931790"/>
            <a:ext cx="799288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 website: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http://gordonkorman.com/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https://bookunitsteacher.com/wp/?p=6088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 pay teachers (fee) Several novel studies available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15592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Partner with</a:t>
            </a:r>
          </a:p>
          <a:p>
            <a:r>
              <a:rPr lang="en-US" i="1" dirty="0" smtClean="0"/>
              <a:t>Save me a seat </a:t>
            </a:r>
            <a:r>
              <a:rPr lang="en-US" dirty="0" smtClean="0"/>
              <a:t>by Sarah Weeks and Gita </a:t>
            </a:r>
            <a:r>
              <a:rPr lang="en-US" dirty="0" err="1" smtClean="0"/>
              <a:t>Varadarajan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04" y="879327"/>
            <a:ext cx="76009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ONE MIXED UP NIGHT</a:t>
            </a:r>
            <a:br>
              <a:rPr lang="en-US" sz="2800" dirty="0" smtClean="0"/>
            </a:br>
            <a:r>
              <a:rPr lang="en-US" sz="2800" dirty="0" smtClean="0"/>
              <a:t>by Catherine Newman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441087" y="1839362"/>
            <a:ext cx="2451393" cy="2995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536" y="1142852"/>
            <a:ext cx="1559208" cy="24240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24138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Summary: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Unbeknownst to their parents,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twelve-year-olds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Frankie and Walter spend the night in an IKEA store.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808261"/>
            <a:ext cx="8558608" cy="2995737"/>
          </a:xfrm>
        </p:spPr>
        <p:txBody>
          <a:bodyPr/>
          <a:lstStyle/>
          <a:p>
            <a:pPr marL="342900" lvl="0" indent="-342900" defTabSz="457200" eaLnBrk="0" fontAlgn="base" hangingPunct="0"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It is hoped the children will discuss the books that they have </a:t>
            </a:r>
            <a:r>
              <a:rPr lang="en-US" altLang="en-US" sz="2400" dirty="0" smtClean="0">
                <a:solidFill>
                  <a:srgbClr val="262626"/>
                </a:solidFill>
                <a:latin typeface="Garamond" panose="02020404030301010803"/>
              </a:rPr>
              <a:t>read</a:t>
            </a:r>
          </a:p>
          <a:p>
            <a:pPr lvl="0" defTabSz="457200" eaLnBrk="0" fontAlgn="base" hangingPunct="0">
              <a:buClr>
                <a:srgbClr val="B15E28"/>
              </a:buClr>
              <a:buSzPct val="115000"/>
            </a:pPr>
            <a:r>
              <a:rPr lang="en-US" altLang="en-US" sz="2400" dirty="0" smtClean="0">
                <a:solidFill>
                  <a:srgbClr val="262626"/>
                </a:solidFill>
                <a:latin typeface="Garamond" panose="02020404030301010803"/>
              </a:rPr>
              <a:t>              and </a:t>
            </a: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as a result will become more thoughtful </a:t>
            </a:r>
            <a:r>
              <a:rPr lang="en-US" altLang="en-US" sz="2400" dirty="0" smtClean="0">
                <a:solidFill>
                  <a:srgbClr val="262626"/>
                </a:solidFill>
                <a:latin typeface="Garamond" panose="02020404030301010803"/>
              </a:rPr>
              <a:t>readers.</a:t>
            </a:r>
            <a:endParaRPr lang="en-US" altLang="en-US" sz="2400" dirty="0">
              <a:solidFill>
                <a:srgbClr val="262626"/>
              </a:solidFill>
              <a:latin typeface="Garamond" panose="02020404030301010803"/>
            </a:endParaRPr>
          </a:p>
          <a:p>
            <a:pPr marL="342900" lvl="0" indent="-342900" defTabSz="457200" eaLnBrk="0" fontAlgn="base" hangingPunct="0"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One person at the school will collect the votes </a:t>
            </a:r>
            <a:r>
              <a:rPr lang="en-US" altLang="en-US" sz="2400" dirty="0" smtClean="0">
                <a:solidFill>
                  <a:srgbClr val="262626"/>
                </a:solidFill>
                <a:latin typeface="Garamond" panose="02020404030301010803"/>
              </a:rPr>
              <a:t>and submit </a:t>
            </a: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the </a:t>
            </a:r>
          </a:p>
          <a:p>
            <a:pPr lvl="0" defTabSz="457200" eaLnBrk="0" fontAlgn="base" hangingPunct="0">
              <a:buClr>
                <a:srgbClr val="B15E28"/>
              </a:buClr>
              <a:buSzPct val="115000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 </a:t>
            </a:r>
            <a:r>
              <a:rPr lang="en-US" altLang="en-US" sz="2400" dirty="0" smtClean="0">
                <a:solidFill>
                  <a:srgbClr val="262626"/>
                </a:solidFill>
                <a:latin typeface="Garamond" panose="02020404030301010803"/>
              </a:rPr>
              <a:t>            count </a:t>
            </a: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to the Department of Education in early May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63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MIXED UP 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Genre:   Realistic fiction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Accelerated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Reader RL 5.4  Points 5  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Lexile 810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F&amp;P  X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Word count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35434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Pages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191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MIXED UP NIGHT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63625"/>
            <a:ext cx="1872208" cy="1978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27" y="3147814"/>
            <a:ext cx="1259011" cy="18913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1428" y="2254983"/>
            <a:ext cx="6858000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 website: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https://www.catherinenewmanwriter.com/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IKEA lesson plan: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https://www.businessenglishmaterials.com/ikea.pdf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IKEA effect: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http://teacherhabits.com/ikea-effect-lesson-creation/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 trailer: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https://www.youtube.com/watch?v=0IuJflwZIjo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5567"/>
          </a:xfrm>
        </p:spPr>
        <p:txBody>
          <a:bodyPr/>
          <a:lstStyle/>
          <a:p>
            <a:r>
              <a:rPr lang="en-US" sz="2000" dirty="0" smtClean="0"/>
              <a:t>UNDEFEATED</a:t>
            </a:r>
            <a:r>
              <a:rPr lang="en-US" sz="2000" dirty="0"/>
              <a:t>; JIM THORPE AND THE CARLISLE </a:t>
            </a:r>
            <a:r>
              <a:rPr lang="en-US" sz="2000" dirty="0" smtClean="0"/>
              <a:t>INDIAN </a:t>
            </a:r>
            <a:br>
              <a:rPr lang="en-US" sz="2000" dirty="0" smtClean="0"/>
            </a:br>
            <a:r>
              <a:rPr lang="en-US" sz="2000" dirty="0" smtClean="0"/>
              <a:t>SCHOOL FOOTBALL TEAM</a:t>
            </a:r>
            <a:r>
              <a:rPr lang="en-US" b="0" dirty="0"/>
              <a:t>. </a:t>
            </a:r>
            <a:r>
              <a:rPr lang="en-US" b="0" dirty="0" smtClean="0"/>
              <a:t>  </a:t>
            </a:r>
            <a:r>
              <a:rPr lang="en-US" sz="2000" b="0" dirty="0" smtClean="0"/>
              <a:t>By Steve </a:t>
            </a:r>
            <a:r>
              <a:rPr lang="en-US" sz="2000" b="0" dirty="0" err="1" smtClean="0"/>
              <a:t>Sheinken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951307" y="1831133"/>
            <a:ext cx="2258436" cy="2995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168799"/>
            <a:ext cx="1549524" cy="21804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2067694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Summary: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A great American sport and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Native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American history come together in this true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story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of how Jim Thorpe and Pop Warner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created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legendary Carlisle Indians football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team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UNDEFEATED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Genre:  Nonfiction, Biography, Sports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Reader RL 6.8  Points 9  IL MG+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Counts 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RL 8.3  Points 14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Lexile  980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Word count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53891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Pages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280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UNDEFEATED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848098"/>
            <a:ext cx="1800200" cy="178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39" y="2859782"/>
            <a:ext cx="1412363" cy="2118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8412" y="2633954"/>
            <a:ext cx="684206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 website: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http://stevesheinkin.com/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Educator’s guide:    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https://images.macmillan.com/folio-assets/teachers-guides/9781596439559TG.pdf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 trailer: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https://www.youtube.com/watch?v=XGGVvqGkLdI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THE WARDEN’S DAUGHTER</a:t>
            </a:r>
            <a:br>
              <a:rPr lang="en-US" sz="2000" dirty="0" smtClean="0"/>
            </a:br>
            <a:r>
              <a:rPr lang="en-US" sz="2000" dirty="0" smtClean="0"/>
              <a:t>By Jerry Spinelli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7068094" y="1592238"/>
            <a:ext cx="2075906" cy="2995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15" y="1166619"/>
            <a:ext cx="1724025" cy="2571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608" y="213666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Summary: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The story of a girl who must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come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to terms with her mother's death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from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inside the walls of a prison.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WARDEN’S DAUGHTER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Genre:  Historical fiction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Accelerated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Reader RL 4.1  Points 9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Reading Counts 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RL 4.2  Points 16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Lexile 550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F&amp;P  X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Word count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62344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Pages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341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WARDEN’S DAUGHTER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 smtClean="0"/>
              <a:t>Partner with</a:t>
            </a:r>
          </a:p>
          <a:p>
            <a:r>
              <a:rPr lang="en-US" b="1" dirty="0" smtClean="0"/>
              <a:t>1. Al Capone does my shirts by </a:t>
            </a:r>
            <a:r>
              <a:rPr lang="en-US" b="1" dirty="0" err="1" smtClean="0"/>
              <a:t>Gennifer</a:t>
            </a:r>
            <a:r>
              <a:rPr lang="en-US" b="1" dirty="0" smtClean="0"/>
              <a:t> </a:t>
            </a:r>
            <a:r>
              <a:rPr lang="en-US" b="1" dirty="0" err="1" smtClean="0"/>
              <a:t>Choldenko</a:t>
            </a:r>
            <a:endParaRPr lang="en-US" b="1" dirty="0" smtClean="0"/>
          </a:p>
          <a:p>
            <a:r>
              <a:rPr lang="en-US" b="1" dirty="0" smtClean="0"/>
              <a:t>               And three sequels</a:t>
            </a:r>
          </a:p>
          <a:p>
            <a:r>
              <a:rPr lang="en-US" b="1" dirty="0" smtClean="0"/>
              <a:t>2. All rise for the honorable Perry T. Cook by Leslie Connor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483768" y="3075806"/>
            <a:ext cx="6336704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Author’s website:  </a:t>
            </a:r>
            <a:r>
              <a:rPr lang="en-US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http://www.jerryspinelli.com/newbery_002.htm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guide  </a:t>
            </a:r>
            <a:r>
              <a:rPr lang="en-US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http://www.novelstudies.org/downloads/The_Warden's_Daughter_Novel_Study_Preview.pdf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 trailer:  </a:t>
            </a:r>
            <a:r>
              <a:rPr lang="en-US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https://www.youtube.com/watch?v=lYi-Lx0LXOY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 discusses book: </a:t>
            </a:r>
            <a:r>
              <a:rPr lang="en-US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https://www.youtube.com/watch?v=BUZ90M5c0F0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FORGET ME NOT</a:t>
            </a:r>
            <a:br>
              <a:rPr lang="en-US" sz="2000" dirty="0" smtClean="0"/>
            </a:br>
            <a:r>
              <a:rPr lang="en-US" sz="2000" dirty="0" smtClean="0"/>
              <a:t>By Ellie Terry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439" y="2032228"/>
            <a:ext cx="2133600" cy="2790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514" y="1059582"/>
            <a:ext cx="1685925" cy="254317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405880" y="1808261"/>
            <a:ext cx="4094112" cy="3014792"/>
          </a:xfrm>
        </p:spPr>
        <p:txBody>
          <a:bodyPr/>
          <a:lstStyle/>
          <a:p>
            <a:r>
              <a:rPr lang="en-US" b="1" dirty="0"/>
              <a:t>Summary:</a:t>
            </a:r>
            <a:r>
              <a:rPr lang="en-US" dirty="0"/>
              <a:t> When her mother breaks up with yet another boyfriend, Calliope meets </a:t>
            </a:r>
            <a:r>
              <a:rPr lang="en-US" dirty="0" err="1"/>
              <a:t>Jinsong</a:t>
            </a:r>
            <a:r>
              <a:rPr lang="en-US" dirty="0"/>
              <a:t> at her latest middle school, who becomes her friend despite her Tourette Syndrome and the embarrassment it can cause.</a:t>
            </a:r>
          </a:p>
        </p:txBody>
      </p:sp>
    </p:spTree>
    <p:extLst>
      <p:ext uri="{BB962C8B-B14F-4D97-AF65-F5344CB8AC3E}">
        <p14:creationId xmlns:p14="http://schemas.microsoft.com/office/powerpoint/2010/main" val="19640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FORGET ME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Genre:  Realistic fiction, verse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Accelerated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Reader RL 4.1  Points 3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Reading Counts 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RL 5.2  Points 8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Lexile 670 HL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Word count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22377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Pages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330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</a:pPr>
            <a:r>
              <a:rPr lang="en-US" altLang="en-US" sz="3200" dirty="0">
                <a:solidFill>
                  <a:srgbClr val="262626"/>
                </a:solidFill>
                <a:latin typeface="Garamond" panose="02020404030301010803"/>
              </a:rPr>
              <a:t>Books that are third in a series or beyond will not be considered</a:t>
            </a:r>
          </a:p>
          <a:p>
            <a:pPr lvl="0" defTabSz="457200" eaLnBrk="0" fontAlgn="base" hangingPunct="0">
              <a:spcBef>
                <a:spcPts val="0"/>
              </a:spcBef>
              <a:buClr>
                <a:srgbClr val="B15E28"/>
              </a:buClr>
              <a:buSzPct val="115000"/>
            </a:pPr>
            <a:r>
              <a:rPr lang="en-US" altLang="en-US" sz="3200" dirty="0">
                <a:solidFill>
                  <a:srgbClr val="262626"/>
                </a:solidFill>
                <a:latin typeface="Garamond" panose="02020404030301010803"/>
              </a:rPr>
              <a:t>Books that fall in this category may be considered if recommended by a teacher, library media </a:t>
            </a:r>
            <a:endParaRPr lang="en-US" altLang="en-US" sz="3200" dirty="0" smtClean="0">
              <a:solidFill>
                <a:srgbClr val="262626"/>
              </a:solidFill>
              <a:latin typeface="Garamond" panose="02020404030301010803"/>
            </a:endParaRPr>
          </a:p>
          <a:p>
            <a:pPr lvl="0" defTabSz="457200" eaLnBrk="0" fontAlgn="base" hangingPunct="0">
              <a:spcBef>
                <a:spcPts val="0"/>
              </a:spcBef>
              <a:buClr>
                <a:srgbClr val="B15E28"/>
              </a:buClr>
              <a:buSzPct val="115000"/>
            </a:pPr>
            <a:r>
              <a:rPr lang="en-US" altLang="en-US" sz="3200" dirty="0" smtClean="0">
                <a:solidFill>
                  <a:srgbClr val="262626"/>
                </a:solidFill>
                <a:latin typeface="Garamond" panose="02020404030301010803"/>
              </a:rPr>
              <a:t>specialist </a:t>
            </a:r>
            <a:r>
              <a:rPr lang="en-US" altLang="en-US" sz="3200" dirty="0">
                <a:solidFill>
                  <a:srgbClr val="262626"/>
                </a:solidFill>
                <a:latin typeface="Garamond" panose="02020404030301010803"/>
              </a:rPr>
              <a:t>or committee member.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FORGET ME NOT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520" y="2571750"/>
            <a:ext cx="8640960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Author’s website:  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https://ellieterry.com/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guide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https://ellieterry.com/wp-content/uploads/2018/08/Forget-Me-Not-PDF.pdf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 trailer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https://www.youtube.com/watch?v=o_FgucYL3gI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Tourette’s for kids: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https://kidshealth.org/en/kids/k-tourette.html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Tourette’s kids quest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https://www.cdc.gov/ncbddd/kids/tourette.html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366" y="1355725"/>
            <a:ext cx="59912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BEYOND THE BRIGHT SEA</a:t>
            </a:r>
            <a:br>
              <a:rPr lang="en-US" sz="2000" dirty="0" smtClean="0"/>
            </a:br>
            <a:r>
              <a:rPr lang="en-US" sz="2000" dirty="0" smtClean="0"/>
              <a:t>By Lauren </a:t>
            </a:r>
            <a:r>
              <a:rPr lang="en-US" sz="2000" dirty="0" err="1" smtClean="0"/>
              <a:t>Wolk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705876" y="1839362"/>
            <a:ext cx="2469954" cy="2995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943606"/>
            <a:ext cx="1704975" cy="2581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040" y="22342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Summary: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Twelve-year-old orphan Crow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embarks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on a journey to discover who her parents were and why they abandoned her as an infant.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BEYOND </a:t>
            </a:r>
            <a:r>
              <a:rPr lang="en-US" dirty="0"/>
              <a:t>THE BRIGHT SEA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Genre:   Historical fiction, mystery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Accelerated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Reader RL 4.8  Points 9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Reading Counts 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RL 4.7  Points 16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Lexile 770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Word count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61837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Pages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283 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BRIGHT SEA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79588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Partner with</a:t>
            </a:r>
          </a:p>
          <a:p>
            <a:r>
              <a:rPr lang="en-US" i="1" dirty="0" smtClean="0"/>
              <a:t>Orphan Island </a:t>
            </a:r>
            <a:r>
              <a:rPr lang="en-US" dirty="0" smtClean="0"/>
              <a:t>by Laurel Snyder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3772" y="1046485"/>
            <a:ext cx="882047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Author’s website: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http://www.laurenwolk.com/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questions: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https://www.penguin.com/wp-content/uploads/2017/05/25690-BeyondBrightSea_DiscGuide1.pdf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 trailer: 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https://www.youtube.com/watch?v=iAlRqPb0dDI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50" y="2067694"/>
            <a:ext cx="23050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9552" y="185167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Margaret.nanak@pinebluffschools.org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7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059582"/>
            <a:ext cx="8496944" cy="2995737"/>
          </a:xfrm>
        </p:spPr>
        <p:txBody>
          <a:bodyPr/>
          <a:lstStyle/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Books on the </a:t>
            </a:r>
            <a:r>
              <a:rPr lang="en-US" altLang="en-US" sz="2400" dirty="0" smtClean="0">
                <a:solidFill>
                  <a:srgbClr val="262626"/>
                </a:solidFill>
                <a:latin typeface="Garamond" panose="02020404030301010803"/>
              </a:rPr>
              <a:t>2019-2020 </a:t>
            </a: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must have been published in </a:t>
            </a:r>
            <a:r>
              <a:rPr lang="en-US" altLang="en-US" sz="2400" dirty="0" smtClean="0">
                <a:solidFill>
                  <a:srgbClr val="262626"/>
                </a:solidFill>
                <a:latin typeface="Garamond" panose="02020404030301010803"/>
              </a:rPr>
              <a:t>2017.</a:t>
            </a:r>
            <a:endParaRPr lang="en-US" altLang="en-US" sz="2400" dirty="0">
              <a:solidFill>
                <a:srgbClr val="262626"/>
              </a:solidFill>
              <a:latin typeface="Garamond" panose="02020404030301010803"/>
            </a:endParaRP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  <a:sym typeface="Tinos"/>
              </a:rPr>
              <a:t>The</a:t>
            </a: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 author must reside in the United States.</a:t>
            </a: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Books published in a previous year or a foreign country will not be </a:t>
            </a:r>
            <a:r>
              <a:rPr lang="en-US" altLang="en-US" sz="2400" dirty="0" smtClean="0">
                <a:solidFill>
                  <a:srgbClr val="262626"/>
                </a:solidFill>
                <a:latin typeface="Garamond" panose="02020404030301010803"/>
              </a:rPr>
              <a:t>considered</a:t>
            </a: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Adaptations, retellings and translations will not be considered</a:t>
            </a: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The author must be living</a:t>
            </a: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Books that children will read anyways are generally not included.</a:t>
            </a: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7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5880" y="211909"/>
            <a:ext cx="8496944" cy="46064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WISHTREE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Katherine Applegate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468988" y="1228083"/>
            <a:ext cx="2304316" cy="29956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555526"/>
            <a:ext cx="1608956" cy="2344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357" y="2042896"/>
            <a:ext cx="4288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Summary: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An old red oak tree tells how he and his crow friend, Bongo, help their human neighbors get along after a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threat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against an immigrant family is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carved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into the tree's trunk.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WISHTREE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Genre: Fantasy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Accelerated Reader BL 4.2  Points 3.0</a:t>
            </a:r>
            <a:endParaRPr lang="en-US" altLang="en-US" sz="2000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Reading Counts 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RL 3.3  Points 6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Lexile 590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F&amp;P   T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Word </a:t>
            </a: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count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19388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Pages  215</a:t>
            </a:r>
            <a:endParaRPr lang="en-US" altLang="en-US" sz="2000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WISHTREE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375"/>
            <a:ext cx="1882552" cy="2364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3728" y="1635646"/>
            <a:ext cx="7020272" cy="2828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Author’s website </a:t>
            </a:r>
            <a:r>
              <a:rPr lang="en-US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http://katherineapplegate.com/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 discussion: </a:t>
            </a:r>
            <a:r>
              <a:rPr lang="en-US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https://www.plt.org/recommended-reading/wishtree/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 unit:  </a:t>
            </a:r>
            <a:r>
              <a:rPr lang="en-US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https://bookunitsteacher.com/wp/?p=5932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Activity kit:  </a:t>
            </a:r>
            <a:r>
              <a:rPr lang="en-US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http://wishtreebook.com/static/pdf/wishtree-activity-kit-final.pdf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Teacher’s guide:  </a:t>
            </a:r>
            <a:r>
              <a:rPr lang="en-US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https://images.macmillan.com/folio-assets/teachers-guides/9781250043221TG.pdf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questions:  </a:t>
            </a:r>
            <a:r>
              <a:rPr lang="en-US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https://nancymcginleymyers.wordpress.com/2018/02/10/book-club-questions-wishtree-by-katherine-applegate/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Author discusses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Wishtree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https://www.youtube.com/watch?v=rn6PclDRsE8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 trailer:  </a:t>
            </a:r>
            <a:r>
              <a:rPr lang="en-US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https://www.youtube.com/watch?v=-P5TSKKBIyo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Lesson ideas: </a:t>
            </a:r>
            <a:r>
              <a:rPr lang="en-US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11"/>
              </a:rPr>
              <a:t>http://www.theclassroombookshelf.com/2018/01/wishtree/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1364</Words>
  <Application>Microsoft Office PowerPoint</Application>
  <PresentationFormat>On-screen Show (16:9)</PresentationFormat>
  <Paragraphs>337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맑은 고딕</vt:lpstr>
      <vt:lpstr>SimSun</vt:lpstr>
      <vt:lpstr>Arial</vt:lpstr>
      <vt:lpstr>Calibri</vt:lpstr>
      <vt:lpstr>Garamond</vt:lpstr>
      <vt:lpstr>Times New Roman</vt:lpstr>
      <vt:lpstr>Tinos</vt:lpstr>
      <vt:lpstr>Office Theme</vt:lpstr>
      <vt:lpstr>Custom Design</vt:lpstr>
      <vt:lpstr>PowerPoint Presentation</vt:lpstr>
      <vt:lpstr>PowerPoint Presentation</vt:lpstr>
      <vt:lpstr>GUIDELINES</vt:lpstr>
      <vt:lpstr>GUIDELINES</vt:lpstr>
      <vt:lpstr>CRITERIA</vt:lpstr>
      <vt:lpstr>CRITERIA</vt:lpstr>
      <vt:lpstr> </vt:lpstr>
      <vt:lpstr>WISHTREE</vt:lpstr>
      <vt:lpstr>WISHTREE</vt:lpstr>
      <vt:lpstr>THE WAR I FINALLY WON By Kimberly Brubaker Bradley</vt:lpstr>
      <vt:lpstr>THE WAR I FINALLY WON</vt:lpstr>
      <vt:lpstr>THE WAR I FINALLY WON</vt:lpstr>
      <vt:lpstr>THE WAR I FINALLY WON</vt:lpstr>
      <vt:lpstr>www.loc.gov</vt:lpstr>
      <vt:lpstr>  OLDER THAN DIRT: A WILD BUT TRUE HISTORY OF EARTH  By Don Brown and Mike Perfit</vt:lpstr>
      <vt:lpstr>OLDER THAN DIRT</vt:lpstr>
      <vt:lpstr>OLDER THAN DIRT</vt:lpstr>
      <vt:lpstr>LOSER’S CLUB By Andrew Clements</vt:lpstr>
      <vt:lpstr>LOSER’S CLUB</vt:lpstr>
      <vt:lpstr>LOSER’S CLUB</vt:lpstr>
      <vt:lpstr>SUPERSTAR By Mandy Davis</vt:lpstr>
      <vt:lpstr>SUPERSTAR</vt:lpstr>
      <vt:lpstr>SUPERSTAR</vt:lpstr>
      <vt:lpstr>GENEVIEVE’S WAR By Patricia Reilly Giff</vt:lpstr>
      <vt:lpstr>GENEVIEVE’S WAR</vt:lpstr>
      <vt:lpstr>GENEVIEVE’S WAR</vt:lpstr>
      <vt:lpstr>BAN THIS BOOK By Alan Gratz</vt:lpstr>
      <vt:lpstr>BAN THIS BOOK</vt:lpstr>
      <vt:lpstr>BAN THIS BOOK</vt:lpstr>
      <vt:lpstr>BLOOMING AT THE TEXAS SUNRISE MOTEL By Kimberly Willis Holt</vt:lpstr>
      <vt:lpstr> BLOOMING AT THE TEXAS SUNRISE MOTEL </vt:lpstr>
      <vt:lpstr>BLOOMING AT THE TEXAS SUNRISE MOTEL</vt:lpstr>
      <vt:lpstr>HIDEOUT By Watt Key</vt:lpstr>
      <vt:lpstr>HIDEOUT</vt:lpstr>
      <vt:lpstr>HIDEOUT</vt:lpstr>
      <vt:lpstr>RESTART By Gordon Korman</vt:lpstr>
      <vt:lpstr>RESTART</vt:lpstr>
      <vt:lpstr>RESTART</vt:lpstr>
      <vt:lpstr>ONE MIXED UP NIGHT by Catherine Newman</vt:lpstr>
      <vt:lpstr>ONE MIXED UP NIGHT</vt:lpstr>
      <vt:lpstr>ONE MIXED UP NIGHT</vt:lpstr>
      <vt:lpstr>UNDEFEATED; JIM THORPE AND THE CARLISLE INDIAN  SCHOOL FOOTBALL TEAM.   By Steve Sheinken</vt:lpstr>
      <vt:lpstr>UNDEFEATED</vt:lpstr>
      <vt:lpstr>UNDEFEATED</vt:lpstr>
      <vt:lpstr>THE WARDEN’S DAUGHTER By Jerry Spinelli</vt:lpstr>
      <vt:lpstr> THE WARDEN’S DAUGHTER </vt:lpstr>
      <vt:lpstr>THE WARDEN’S DAUGHTER</vt:lpstr>
      <vt:lpstr>FORGET ME NOT By Ellie Terry</vt:lpstr>
      <vt:lpstr>FORGET ME NOT</vt:lpstr>
      <vt:lpstr>FORGET ME NOT</vt:lpstr>
      <vt:lpstr>BEYOND THE BRIGHT SEA By Lauren Wolk</vt:lpstr>
      <vt:lpstr> BEYOND THE BRIGHT SEA </vt:lpstr>
      <vt:lpstr>BEYOND THE BRIGHT SEA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dave</cp:lastModifiedBy>
  <cp:revision>88</cp:revision>
  <dcterms:created xsi:type="dcterms:W3CDTF">2014-04-01T16:27:38Z</dcterms:created>
  <dcterms:modified xsi:type="dcterms:W3CDTF">2019-11-12T02:57:27Z</dcterms:modified>
</cp:coreProperties>
</file>