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51"/>
  </p:notesMasterIdLst>
  <p:sldIdLst>
    <p:sldId id="256" r:id="rId2"/>
    <p:sldId id="568" r:id="rId3"/>
    <p:sldId id="571" r:id="rId4"/>
    <p:sldId id="603" r:id="rId5"/>
    <p:sldId id="605" r:id="rId6"/>
    <p:sldId id="715" r:id="rId7"/>
    <p:sldId id="606" r:id="rId8"/>
    <p:sldId id="372" r:id="rId9"/>
    <p:sldId id="540" r:id="rId10"/>
    <p:sldId id="608" r:id="rId11"/>
    <p:sldId id="483" r:id="rId12"/>
    <p:sldId id="691" r:id="rId13"/>
    <p:sldId id="798" r:id="rId14"/>
    <p:sldId id="799" r:id="rId15"/>
    <p:sldId id="532" r:id="rId16"/>
    <p:sldId id="558" r:id="rId17"/>
    <p:sldId id="641" r:id="rId18"/>
    <p:sldId id="643" r:id="rId19"/>
    <p:sldId id="559" r:id="rId20"/>
    <p:sldId id="561" r:id="rId21"/>
    <p:sldId id="516" r:id="rId22"/>
    <p:sldId id="549" r:id="rId23"/>
    <p:sldId id="550" r:id="rId24"/>
    <p:sldId id="611" r:id="rId25"/>
    <p:sldId id="636" r:id="rId26"/>
    <p:sldId id="583" r:id="rId27"/>
    <p:sldId id="615" r:id="rId28"/>
    <p:sldId id="616" r:id="rId29"/>
    <p:sldId id="648" r:id="rId30"/>
    <p:sldId id="638" r:id="rId31"/>
    <p:sldId id="463" r:id="rId32"/>
    <p:sldId id="617" r:id="rId33"/>
    <p:sldId id="618" r:id="rId34"/>
    <p:sldId id="533" r:id="rId35"/>
    <p:sldId id="714" r:id="rId36"/>
    <p:sldId id="526" r:id="rId37"/>
    <p:sldId id="654" r:id="rId38"/>
    <p:sldId id="584" r:id="rId39"/>
    <p:sldId id="650" r:id="rId40"/>
    <p:sldId id="652" r:id="rId41"/>
    <p:sldId id="653" r:id="rId42"/>
    <p:sldId id="666" r:id="rId43"/>
    <p:sldId id="727" r:id="rId44"/>
    <p:sldId id="588" r:id="rId45"/>
    <p:sldId id="590" r:id="rId46"/>
    <p:sldId id="592" r:id="rId47"/>
    <p:sldId id="673" r:id="rId48"/>
    <p:sldId id="675" r:id="rId49"/>
    <p:sldId id="674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317" autoAdjust="0"/>
    <p:restoredTop sz="50000" autoAdjust="0"/>
  </p:normalViewPr>
  <p:slideViewPr>
    <p:cSldViewPr snapToGrid="0">
      <p:cViewPr varScale="1">
        <p:scale>
          <a:sx n="35" d="100"/>
          <a:sy n="35" d="100"/>
        </p:scale>
        <p:origin x="176" y="2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B96AB2F-978D-6346-91BA-53C356497574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3483C7B-F337-5F4E-A763-5FA9F7ABF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040B5D-3882-C14E-9E82-13C05414491A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040B5D-3882-C14E-9E82-13C05414491A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040B5D-3882-C14E-9E82-13C05414491A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B742685-A1DB-AB45-81F9-EF0A40182B5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7FB304-C15F-1D44-8D3A-B33565594CA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6" indent="0" algn="r">
              <a:buNone/>
              <a:defRPr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641335-E0E9-504E-8DCC-2D90153AC186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020297-0755-6740-9E5B-1E7F01C5F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3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5C04-2437-BE40-B7F3-FE93465C0D1B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EA2E-04C6-1147-A7B0-83BD4D51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6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D2FB-99B5-9847-885C-DC74A1442D10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D4CC-316F-F147-B61C-3DA695CF0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3CA4-AB50-D042-BDE9-E82C405AC8A4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FB63-E104-6F48-85E7-8BDD8D170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40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15D3F-2915-324B-995A-21E997BD3A45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C1A84C-85AD-F34A-8FE1-5B9618680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5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0E5F5D-F161-D04D-9C21-4326F5754629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2AACE-9C7F-DB48-866C-D0D67B53F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7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BE6698-4B3B-1D45-8E6C-A9E3164AEB0F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4BB830-7B07-374E-9E78-519558975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6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7251EF-DC1E-A249-AD53-47DA4BFE6E0E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40CA57-F46B-D94C-9EBD-661B5D80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4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1405-2B91-9D49-827A-5AE35F88EDC4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DAC9-11A5-1941-A8E5-358871B0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8CAC8-6F12-0F40-9B5C-D69C12B5E6B1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421F9A-57EC-F346-8B2B-15C426E85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7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7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2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47BD33-B2D9-624A-AC4F-DCFF9B6888F2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043496-2E18-8847-B65E-302716FDB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1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7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2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541EFF93-489E-8745-BDCA-6FBBFE9C4605}" type="datetime1">
              <a:rPr lang="en-US"/>
              <a:pPr>
                <a:defRPr/>
              </a:pPr>
              <a:t>11/14/19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42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2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369198CC-5F92-BC47-B5C3-C4F18BAF7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8" r:id="rId2"/>
    <p:sldLayoutId id="2147483943" r:id="rId3"/>
    <p:sldLayoutId id="2147483944" r:id="rId4"/>
    <p:sldLayoutId id="2147483945" r:id="rId5"/>
    <p:sldLayoutId id="2147483946" r:id="rId6"/>
    <p:sldLayoutId id="2147483939" r:id="rId7"/>
    <p:sldLayoutId id="2147483947" r:id="rId8"/>
    <p:sldLayoutId id="2147483948" r:id="rId9"/>
    <p:sldLayoutId id="2147483940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16" indent="-255582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698" indent="-228594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17" indent="-228594" algn="l" rtl="0" eaLnBrk="0" fontAlgn="base" hangingPunct="0">
        <a:spcBef>
          <a:spcPts val="351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2971" indent="-228594" algn="l" rtl="0" eaLnBrk="0" fontAlgn="base" hangingPunct="0">
        <a:spcBef>
          <a:spcPts val="351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566" indent="-228594" algn="l" rtl="0" eaLnBrk="0" fontAlgn="base" hangingPunct="0">
        <a:spcBef>
          <a:spcPts val="351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160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349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228594" algn="l" rtl="0" eaLnBrk="1" latinLnBrk="0" hangingPunct="1">
        <a:spcBef>
          <a:spcPts val="351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18536" y="990603"/>
            <a:ext cx="9025467" cy="2438399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1000"/>
              </a:spcAft>
              <a:defRPr/>
            </a:pPr>
            <a:r>
              <a:rPr lang="en-US" sz="3200" dirty="0"/>
              <a:t>Recent Advances in Understanding </a:t>
            </a:r>
            <a:br>
              <a:rPr lang="en-US" sz="3200" dirty="0"/>
            </a:br>
            <a:r>
              <a:rPr lang="en-US" sz="3200" dirty="0"/>
              <a:t>Word-Level Reading Problems: </a:t>
            </a:r>
            <a:br>
              <a:rPr lang="en-US" sz="3200" dirty="0"/>
            </a:br>
            <a:r>
              <a:rPr lang="en-US" sz="2800" dirty="0"/>
              <a:t>Implications for Instruction and Intervention</a:t>
            </a:r>
            <a:endParaRPr lang="en-US" sz="2800" b="0" i="1" dirty="0">
              <a:ea typeface="+mj-ea"/>
              <a:cs typeface="+mj-cs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86267" y="5568955"/>
            <a:ext cx="8094135" cy="1335087"/>
          </a:xfrm>
        </p:spPr>
        <p:txBody>
          <a:bodyPr/>
          <a:lstStyle/>
          <a:p>
            <a:pPr marR="0" algn="l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David A. Kilpatrick, PhD</a:t>
            </a:r>
          </a:p>
          <a:p>
            <a:pPr marR="0" algn="l"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State University of New York, </a:t>
            </a:r>
          </a:p>
          <a:p>
            <a:pPr marR="0" algn="l"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 College at Cortland</a:t>
            </a:r>
          </a:p>
          <a:p>
            <a:pPr marR="0" algn="l">
              <a:spcBef>
                <a:spcPct val="0"/>
              </a:spcBef>
            </a:pPr>
            <a:r>
              <a:rPr lang="en-US" sz="1600" i="1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kilpatrickd@cortland.edu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" y="3492502"/>
            <a:ext cx="9143999" cy="163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None/>
              <a:defRPr sz="2700" kern="12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None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sz="1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R="0"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Arkansas Literacy Association</a:t>
            </a:r>
          </a:p>
          <a:p>
            <a:pPr marR="0" algn="ctr"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November 15,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2268" y="3318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56" y="592669"/>
            <a:ext cx="7892047" cy="6120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2239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Vellutino et al. (1996) Long Term Results</a:t>
            </a:r>
          </a:p>
        </p:txBody>
      </p:sp>
    </p:spTree>
    <p:extLst>
      <p:ext uri="{BB962C8B-B14F-4D97-AF65-F5344CB8AC3E}">
        <p14:creationId xmlns:p14="http://schemas.microsoft.com/office/powerpoint/2010/main" val="137658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8" y="1282173"/>
            <a:ext cx="8619376" cy="5575828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Doesn’t this all sound too good to be true?</a:t>
            </a:r>
          </a:p>
          <a:p>
            <a:pPr lvl="2">
              <a:buFont typeface="Arial"/>
              <a:buChar char="•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RTI was designed to “capture” these amazing results</a:t>
            </a:r>
          </a:p>
          <a:p>
            <a:pPr lvl="1">
              <a:buFont typeface="Arial"/>
              <a:buChar char="•"/>
            </a:pPr>
            <a:r>
              <a:rPr lang="en-US" sz="2400" spc="-51" dirty="0">
                <a:latin typeface="Lucida Sans Unicode" charset="0"/>
                <a:ea typeface="ＭＳ Ｐゴシック" charset="0"/>
                <a:cs typeface="ＭＳ Ｐゴシック" charset="0"/>
              </a:rPr>
              <a:t>However, the implementation focus has been on the </a:t>
            </a:r>
          </a:p>
          <a:p>
            <a:pPr lvl="3">
              <a:buFont typeface="Arial"/>
              <a:buChar char="•"/>
            </a:pPr>
            <a:r>
              <a:rPr lang="en-US" sz="2000" spc="-51" dirty="0">
                <a:latin typeface="Lucida Sans Unicode" charset="0"/>
                <a:ea typeface="ＭＳ Ｐゴシック" charset="0"/>
                <a:cs typeface="ＭＳ Ｐゴシック" charset="0"/>
              </a:rPr>
              <a:t>Universal screenings for RTI</a:t>
            </a:r>
            <a:r>
              <a:rPr lang="en-US" sz="1600" spc="-51" dirty="0">
                <a:latin typeface="Lucida Sans Unicode" charset="0"/>
                <a:ea typeface="ＭＳ Ｐゴシック" charset="0"/>
                <a:cs typeface="ＭＳ Ｐゴシック" charset="0"/>
              </a:rPr>
              <a:t> (finding at-risk students)</a:t>
            </a:r>
          </a:p>
          <a:p>
            <a:pPr lvl="3">
              <a:buFont typeface="Arial"/>
              <a:buChar char="•"/>
            </a:pPr>
            <a:r>
              <a:rPr lang="en-US" sz="2000" spc="-51" dirty="0">
                <a:latin typeface="Lucida Sans Unicode" charset="0"/>
                <a:ea typeface="ＭＳ Ｐゴシック" charset="0"/>
                <a:cs typeface="ＭＳ Ｐゴシック" charset="0"/>
              </a:rPr>
              <a:t>Structure of RTI</a:t>
            </a:r>
            <a:r>
              <a:rPr lang="en-US" sz="1600" spc="-51" dirty="0">
                <a:latin typeface="Lucida Sans Unicode" charset="0"/>
                <a:ea typeface="ＭＳ Ｐゴシック" charset="0"/>
                <a:cs typeface="ＭＳ Ｐゴシック" charset="0"/>
              </a:rPr>
              <a:t> (tiers, group sizes, session frequency/length)</a:t>
            </a:r>
          </a:p>
          <a:p>
            <a:pPr lvl="3">
              <a:buFont typeface="Arial"/>
              <a:buChar char="•"/>
            </a:pPr>
            <a:r>
              <a:rPr lang="en-US" sz="2000" spc="-51" dirty="0">
                <a:latin typeface="Lucida Sans Unicode" charset="0"/>
                <a:ea typeface="ＭＳ Ｐゴシック" charset="0"/>
                <a:cs typeface="ＭＳ Ｐゴシック" charset="0"/>
              </a:rPr>
              <a:t>Progress monitoring for RTI </a:t>
            </a:r>
            <a:r>
              <a:rPr lang="en-US" sz="1600" spc="-51" dirty="0">
                <a:latin typeface="Lucida Sans Unicode" charset="0"/>
                <a:ea typeface="ＭＳ Ｐゴシック" charset="0"/>
                <a:cs typeface="ＭＳ Ｐゴシック" charset="0"/>
              </a:rPr>
              <a:t>(determining degree of success)</a:t>
            </a:r>
          </a:p>
          <a:p>
            <a:pPr lvl="3">
              <a:buFont typeface="Arial"/>
              <a:buChar char="•"/>
            </a:pPr>
            <a:r>
              <a:rPr lang="en-US" sz="2000" spc="-51" dirty="0">
                <a:latin typeface="Lucida Sans Unicode" charset="0"/>
                <a:ea typeface="ＭＳ Ｐゴシック" charset="0"/>
                <a:cs typeface="ＭＳ Ｐゴシック" charset="0"/>
              </a:rPr>
              <a:t>Process of RTI</a:t>
            </a:r>
            <a:r>
              <a:rPr lang="en-US" sz="1600" spc="-51" dirty="0">
                <a:latin typeface="Lucida Sans Unicode" charset="0"/>
                <a:ea typeface="ＭＳ Ｐゴシック" charset="0"/>
                <a:cs typeface="ＭＳ Ｐゴシック" charset="0"/>
              </a:rPr>
              <a:t> (criteria for moving through the tiers)</a:t>
            </a:r>
          </a:p>
          <a:p>
            <a:pPr lvl="3">
              <a:buFont typeface="Arial"/>
              <a:buChar char="•"/>
            </a:pPr>
            <a:r>
              <a:rPr lang="en-US" sz="2000" spc="-51" dirty="0">
                <a:latin typeface="Lucida Sans Unicode" charset="0"/>
                <a:ea typeface="ＭＳ Ｐゴシック" charset="0"/>
                <a:cs typeface="ＭＳ Ｐゴシック" charset="0"/>
              </a:rPr>
              <a:t>Determining SLD via RTI</a:t>
            </a:r>
            <a:r>
              <a:rPr lang="en-US" sz="1600" spc="-51" dirty="0">
                <a:latin typeface="Lucida Sans Unicode" charset="0"/>
                <a:ea typeface="ＭＳ Ｐゴシック" charset="0"/>
                <a:cs typeface="ＭＳ Ｐゴシック" charset="0"/>
              </a:rPr>
              <a:t> (encouraged by IDEA 2004)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The instructional approaches that produced these highly successful outcomes were lost in transition</a:t>
            </a:r>
          </a:p>
          <a:p>
            <a:pPr lvl="2">
              <a:buFont typeface="Arial"/>
              <a:buChar char="•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Those highly successful intervention approaches will be covered later</a:t>
            </a:r>
          </a:p>
          <a:p>
            <a:pPr lvl="2">
              <a:buFont typeface="Arial"/>
              <a:buChar char="•"/>
            </a:pPr>
            <a:r>
              <a:rPr lang="en-US" sz="2200" b="1" dirty="0">
                <a:latin typeface="Lucida Sans Unicode" charset="0"/>
                <a:ea typeface="ＭＳ Ｐゴシック" charset="0"/>
                <a:cs typeface="ＭＳ Ｐゴシック" charset="0"/>
              </a:rPr>
              <a:t>Quick quiz question about your Tier 1 . . 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1736" y="274639"/>
            <a:ext cx="882226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i="1" spc="-100" dirty="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Little Known Origins of RTI</a:t>
            </a:r>
          </a:p>
        </p:txBody>
      </p:sp>
    </p:spTree>
    <p:extLst>
      <p:ext uri="{BB962C8B-B14F-4D97-AF65-F5344CB8AC3E}">
        <p14:creationId xmlns:p14="http://schemas.microsoft.com/office/powerpoint/2010/main" val="22191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524000"/>
            <a:ext cx="7200900" cy="2508250"/>
          </a:xfrm>
        </p:spPr>
        <p:txBody>
          <a:bodyPr>
            <a:normAutofit/>
          </a:bodyPr>
          <a:lstStyle/>
          <a:p>
            <a:r>
              <a:rPr lang="en-US" dirty="0"/>
              <a:t>The Two Levels of Skilled Word Reading</a:t>
            </a:r>
          </a:p>
        </p:txBody>
      </p:sp>
    </p:spTree>
    <p:extLst>
      <p:ext uri="{BB962C8B-B14F-4D97-AF65-F5344CB8AC3E}">
        <p14:creationId xmlns:p14="http://schemas.microsoft.com/office/powerpoint/2010/main" val="216846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700" y="1982109"/>
            <a:ext cx="8382000" cy="4483800"/>
          </a:xfrm>
        </p:spPr>
        <p:txBody>
          <a:bodyPr/>
          <a:lstStyle/>
          <a:p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This demonstration illustrates the two major presenting features of dyslexia:</a:t>
            </a:r>
          </a:p>
          <a:p>
            <a:endParaRPr lang="en-US" sz="24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b="1" dirty="0">
                <a:latin typeface="Lucida Sans Unicode" charset="0"/>
                <a:ea typeface="ＭＳ Ｐゴシック" charset="0"/>
                <a:cs typeface="ＭＳ Ｐゴシック" charset="0"/>
              </a:rPr>
              <a:t>Poor phonic decoding</a:t>
            </a:r>
          </a:p>
          <a:p>
            <a:pPr lvl="1"/>
            <a:endParaRPr lang="en-US" sz="2800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b="1" dirty="0">
                <a:latin typeface="Lucida Sans Unicode" charset="0"/>
                <a:ea typeface="ＭＳ Ｐゴシック" charset="0"/>
                <a:cs typeface="ＭＳ Ｐゴシック" charset="0"/>
              </a:rPr>
              <a:t>Poor memory for words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9266"/>
            <a:ext cx="8229600" cy="133402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Lucida Sans Unicode" charset="0"/>
                <a:ea typeface="ＭＳ Ｐゴシック" charset="0"/>
                <a:cs typeface="ＭＳ Ｐゴシック" charset="0"/>
              </a:rPr>
              <a:t>A Demonstration of Dyslexia via Magic!</a:t>
            </a:r>
          </a:p>
        </p:txBody>
      </p:sp>
    </p:spTree>
    <p:extLst>
      <p:ext uri="{BB962C8B-B14F-4D97-AF65-F5344CB8AC3E}">
        <p14:creationId xmlns:p14="http://schemas.microsoft.com/office/powerpoint/2010/main" val="36508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799" y="1417638"/>
            <a:ext cx="8755516" cy="4664186"/>
          </a:xfrm>
        </p:spPr>
        <p:txBody>
          <a:bodyPr/>
          <a:lstStyle/>
          <a:p>
            <a:pPr marL="849313" lvl="1" indent="-457200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600" dirty="0">
                <a:latin typeface="Lucida Sans Unicode" charset="0"/>
                <a:ea typeface="ＭＳ Ｐゴシック" charset="0"/>
                <a:cs typeface="ＭＳ Ｐゴシック" charset="0"/>
              </a:rPr>
              <a:t>The ability to sound out unfamiliar words</a:t>
            </a:r>
          </a:p>
          <a:p>
            <a:pPr lvl="3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Researchers call this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phonological recoding,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decoding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, or applying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grapho-phonemic correspondences 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(GPCs)</a:t>
            </a:r>
            <a:endParaRPr lang="en-US" sz="2000" i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3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Based primarily on letter-sound skills &amp; phonemic blending</a:t>
            </a:r>
          </a:p>
          <a:p>
            <a:pPr lvl="4">
              <a:spcAft>
                <a:spcPts val="400"/>
              </a:spcAft>
              <a:buFont typeface="Arial"/>
              <a:buChar char="•"/>
              <a:defRPr/>
            </a:pPr>
            <a:r>
              <a:rPr lang="en-US" dirty="0">
                <a:latin typeface="Lucida Sans Unicode" charset="0"/>
                <a:ea typeface="ＭＳ Ｐゴシック" charset="0"/>
                <a:cs typeface="ＭＳ Ｐゴシック" charset="0"/>
              </a:rPr>
              <a:t>Also aided by knowledge of phonically regular patterns</a:t>
            </a:r>
          </a:p>
          <a:p>
            <a:pPr marL="849313" lvl="1" indent="-457200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600" dirty="0">
                <a:latin typeface="Lucida Sans Unicode" charset="0"/>
                <a:ea typeface="ＭＳ Ｐゴシック" charset="0"/>
                <a:cs typeface="ＭＳ Ｐゴシック" charset="0"/>
              </a:rPr>
              <a:t>The ability to remember words</a:t>
            </a:r>
          </a:p>
          <a:p>
            <a:pPr lvl="3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Instant,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effortless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recognition</a:t>
            </a:r>
          </a:p>
          <a:p>
            <a:pPr lvl="3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Unrelated to visual memory</a:t>
            </a:r>
          </a:p>
          <a:p>
            <a:pPr lvl="3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Words are remembered via orthographic learning</a:t>
            </a:r>
          </a:p>
          <a:p>
            <a:pPr lvl="3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Based on phonemic analysis skills and letter-sound skills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Two Levels of Word-level Reading</a:t>
            </a:r>
            <a:b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en-US" sz="32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291" y="2657062"/>
            <a:ext cx="7772400" cy="1829761"/>
          </a:xfrm>
        </p:spPr>
        <p:txBody>
          <a:bodyPr/>
          <a:lstStyle/>
          <a:p>
            <a:r>
              <a:rPr lang="en-US" dirty="0"/>
              <a:t>CRASH COURSE ON HOW WORDS ARE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482515" y="1456307"/>
            <a:ext cx="5348831" cy="1564967"/>
          </a:xfrm>
        </p:spPr>
        <p:txBody>
          <a:bodyPr/>
          <a:lstStyle/>
          <a:p>
            <a:r>
              <a:rPr lang="en-US" dirty="0"/>
              <a:t>To understand highly effective prevention and intervention,</a:t>
            </a:r>
          </a:p>
          <a:p>
            <a:r>
              <a:rPr lang="en-US" dirty="0"/>
              <a:t>we need a</a:t>
            </a:r>
          </a:p>
        </p:txBody>
      </p:sp>
    </p:spTree>
    <p:extLst>
      <p:ext uri="{BB962C8B-B14F-4D97-AF65-F5344CB8AC3E}">
        <p14:creationId xmlns:p14="http://schemas.microsoft.com/office/powerpoint/2010/main" val="327270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090" y="1848254"/>
            <a:ext cx="8229600" cy="5009745"/>
          </a:xfrm>
        </p:spPr>
        <p:txBody>
          <a:bodyPr/>
          <a:lstStyle/>
          <a:p>
            <a:pPr lvl="1">
              <a:buFont typeface="Arial"/>
              <a:buChar char="•"/>
              <a:defRPr/>
            </a:pPr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We all have a theory, but you may not know yours</a:t>
            </a:r>
          </a:p>
          <a:p>
            <a:pPr lvl="2">
              <a:spcAft>
                <a:spcPts val="1200"/>
              </a:spcAft>
              <a:buFont typeface="Arial"/>
              <a:buChar char="•"/>
              <a:defRPr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If you can’t think of yours, just work backward from any interventions you use or recommend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Our instruction focuses on on READING words, not on LEARNING words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What is YOUR Theory About How We Remember the Words We Read?</a:t>
            </a:r>
          </a:p>
        </p:txBody>
      </p:sp>
    </p:spTree>
    <p:extLst>
      <p:ext uri="{BB962C8B-B14F-4D97-AF65-F5344CB8AC3E}">
        <p14:creationId xmlns:p14="http://schemas.microsoft.com/office/powerpoint/2010/main" val="2037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090" y="1540935"/>
            <a:ext cx="8376647" cy="5080000"/>
          </a:xfrm>
        </p:spPr>
        <p:txBody>
          <a:bodyPr/>
          <a:lstStyle/>
          <a:p>
            <a:pPr marL="392104" lvl="1" indent="0">
              <a:buNone/>
              <a:defRPr/>
            </a:pPr>
            <a:r>
              <a:rPr lang="en-US" sz="2200" b="1" dirty="0">
                <a:latin typeface="Lucida Sans Unicode" charset="0"/>
                <a:ea typeface="ＭＳ Ｐゴシック" charset="0"/>
                <a:cs typeface="ＭＳ Ｐゴシック" charset="0"/>
              </a:rPr>
              <a:t>Fundamental assumption: </a:t>
            </a:r>
          </a:p>
          <a:p>
            <a:pPr marL="392104" lvl="1" indent="0">
              <a:buNone/>
              <a:defRPr/>
            </a:pPr>
            <a:r>
              <a:rPr lang="en-US" sz="2200" i="1" dirty="0">
                <a:latin typeface="Lucida Sans Unicode" charset="0"/>
                <a:ea typeface="ＭＳ Ｐゴシック" charset="0"/>
                <a:cs typeface="ＭＳ Ｐゴシック" charset="0"/>
              </a:rPr>
              <a:t>We all do the best we can with what we know</a:t>
            </a: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My first 9 years as a school psychologist &amp; first 4 years teaching courses in learning disabilities and educational psychology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Theories of Word-Level Reading</a:t>
            </a:r>
          </a:p>
        </p:txBody>
      </p:sp>
    </p:spTree>
    <p:extLst>
      <p:ext uri="{BB962C8B-B14F-4D97-AF65-F5344CB8AC3E}">
        <p14:creationId xmlns:p14="http://schemas.microsoft.com/office/powerpoint/2010/main" val="29519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735" y="1286935"/>
            <a:ext cx="8297335" cy="5147735"/>
          </a:xfrm>
        </p:spPr>
        <p:txBody>
          <a:bodyPr/>
          <a:lstStyle/>
          <a:p>
            <a:pPr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This confuses </a:t>
            </a:r>
            <a:r>
              <a:rPr lang="en-US" sz="2400" i="1" spc="-40" dirty="0">
                <a:latin typeface="Lucida Sans Unicode" charset="0"/>
                <a:ea typeface="ＭＳ Ｐゴシック" charset="0"/>
                <a:cs typeface="ＭＳ Ｐゴシック" charset="0"/>
              </a:rPr>
              <a:t>teaching</a:t>
            </a: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400" i="1" spc="-40" dirty="0">
                <a:latin typeface="Lucida Sans Unicode" charset="0"/>
                <a:ea typeface="ＭＳ Ｐゴシック" charset="0"/>
                <a:cs typeface="ＭＳ Ｐゴシック" charset="0"/>
              </a:rPr>
              <a:t>learning</a:t>
            </a:r>
          </a:p>
          <a:p>
            <a:pPr lvl="2"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We teach things they don’t learn; they learn things we don’t teach!</a:t>
            </a:r>
          </a:p>
          <a:p>
            <a:pPr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We TEACH reading in different ways; they LEARN to read </a:t>
            </a:r>
            <a:r>
              <a:rPr lang="en-US" sz="2400" b="1" i="1" spc="-40" dirty="0">
                <a:latin typeface="Lucida Sans Unicode" charset="0"/>
                <a:ea typeface="ＭＳ Ｐゴシック" charset="0"/>
                <a:cs typeface="ＭＳ Ｐゴシック" charset="0"/>
              </a:rPr>
              <a:t>proficiently</a:t>
            </a: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 in only one way</a:t>
            </a:r>
          </a:p>
          <a:p>
            <a:pPr marL="365116" lvl="1" indent="-255582">
              <a:spcBef>
                <a:spcPts val="400"/>
              </a:spcBef>
              <a:buSzPct val="68000"/>
              <a:buFont typeface="Wingdings 3" charset="0"/>
              <a:buChar char=""/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Teaching is what we do—learning is what their brains do</a:t>
            </a:r>
          </a:p>
          <a:p>
            <a:pPr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It’s amazing there’s even one way our brains read so efficiently</a:t>
            </a:r>
          </a:p>
          <a:p>
            <a:pPr lvl="1">
              <a:defRPr/>
            </a:pP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Perceive words in 1/20</a:t>
            </a:r>
            <a:r>
              <a:rPr lang="en-US" sz="16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 of a second</a:t>
            </a:r>
          </a:p>
          <a:p>
            <a:pPr lvl="1">
              <a:defRPr/>
            </a:pP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Read 150-250 words a minute</a:t>
            </a:r>
          </a:p>
          <a:p>
            <a:pPr lvl="1">
              <a:defRPr/>
            </a:pP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Have 30,000 to 70,000 words in our instant, orthographic lexicon</a:t>
            </a:r>
          </a:p>
          <a:p>
            <a:pPr lvl="1">
              <a:defRPr/>
            </a:pP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Add new words to that lexicon after 1 to 4 exposures</a:t>
            </a:r>
          </a:p>
          <a:p>
            <a:pPr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There are not 2, 3 or 4 ways our brain is set up to do that! </a:t>
            </a:r>
          </a:p>
          <a:p>
            <a:pPr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All skilled readers have the same basic skills</a:t>
            </a:r>
          </a:p>
          <a:p>
            <a:pPr lvl="1">
              <a:defRPr/>
            </a:pP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All skilled readers can read nonsense words, even if not taught phonics</a:t>
            </a:r>
          </a:p>
          <a:p>
            <a:pPr lvl="1">
              <a:defRPr/>
            </a:pP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All skilled readers have large and continuously expanding sight vocabularies</a:t>
            </a:r>
          </a:p>
          <a:p>
            <a:pPr>
              <a:defRPr/>
            </a:pPr>
            <a:endParaRPr lang="en-US" sz="22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9"/>
            <a:ext cx="856727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A Common Misconception About Reading:</a:t>
            </a:r>
            <a:b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  <a:t>“Children Learn to Read in Different Ways”</a:t>
            </a:r>
            <a:b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endParaRPr lang="en-US" sz="28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090" y="1337734"/>
            <a:ext cx="8545979" cy="5520268"/>
          </a:xfrm>
        </p:spPr>
        <p:txBody>
          <a:bodyPr/>
          <a:lstStyle/>
          <a:p>
            <a:pPr marL="392104" lvl="1" indent="0">
              <a:buNone/>
              <a:defRPr/>
            </a:pPr>
            <a:r>
              <a:rPr lang="en-US" sz="2400" b="1" dirty="0">
                <a:latin typeface="Lucida Sans Unicode" charset="0"/>
                <a:ea typeface="ＭＳ Ｐゴシック" charset="0"/>
                <a:cs typeface="ＭＳ Ｐゴシック" charset="0"/>
              </a:rPr>
              <a:t>1) Three-cueing systems approach</a:t>
            </a: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Actually a theory about getting meaning from print</a:t>
            </a:r>
          </a:p>
          <a:p>
            <a:pPr lvl="3">
              <a:buFont typeface="Arial"/>
              <a:buChar char="•"/>
              <a:defRPr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But has a lot to say about identifying words</a:t>
            </a: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No real change since the 1960s despite over 45 years of research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Central to whole language, balanced instruction, MSV, literacy-based approach; the foundation for LLI &amp; Reading Recovery</a:t>
            </a:r>
            <a:endParaRPr lang="en-US" sz="16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392104" lvl="1" indent="0">
              <a:buNone/>
              <a:defRPr/>
            </a:pPr>
            <a:r>
              <a:rPr lang="en-US" sz="2400" b="1" dirty="0">
                <a:latin typeface="Lucida Sans Unicode" charset="0"/>
                <a:ea typeface="ＭＳ Ｐゴシック" charset="0"/>
                <a:cs typeface="ＭＳ Ｐゴシック" charset="0"/>
              </a:rPr>
              <a:t>2) Visual Memory Hypothesis</a:t>
            </a:r>
          </a:p>
          <a:p>
            <a:pPr lvl="2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Classic whole word approach, flash card approach, repeated readings; even incorporated into the phonic approach</a:t>
            </a:r>
          </a:p>
          <a:p>
            <a:pPr lvl="3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It’s the phonic approach to irregular words and word memory</a:t>
            </a:r>
          </a:p>
          <a:p>
            <a:pPr marL="392104" lvl="1" indent="0">
              <a:buNone/>
              <a:defRPr/>
            </a:pPr>
            <a:r>
              <a:rPr lang="en-US" sz="2400" b="1" dirty="0">
                <a:latin typeface="Lucida Sans Unicode" charset="0"/>
                <a:ea typeface="ＭＳ Ｐゴシック" charset="0"/>
                <a:cs typeface="ＭＳ Ｐゴシック" charset="0"/>
              </a:rPr>
              <a:t>3) Phonics</a:t>
            </a:r>
          </a:p>
          <a:p>
            <a:pPr lvl="2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Also called a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code-based approach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structured literacy</a:t>
            </a: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2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Focuses on word identification, not word memory</a:t>
            </a:r>
            <a:endParaRPr lang="en-US" sz="1800" spc="-71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Theories of Word-Level Reading</a:t>
            </a:r>
          </a:p>
        </p:txBody>
      </p:sp>
    </p:spTree>
    <p:extLst>
      <p:ext uri="{BB962C8B-B14F-4D97-AF65-F5344CB8AC3E}">
        <p14:creationId xmlns:p14="http://schemas.microsoft.com/office/powerpoint/2010/main" val="11634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867" y="1507253"/>
            <a:ext cx="8229600" cy="4009292"/>
          </a:xfrm>
        </p:spPr>
        <p:txBody>
          <a:bodyPr/>
          <a:lstStyle/>
          <a:p>
            <a:pPr marL="566723" indent="-457189">
              <a:spcAft>
                <a:spcPts val="600"/>
              </a:spcAft>
              <a:buFont typeface="Wingdings" charset="2"/>
              <a:buAutoNum type="arabicPlain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Understand “sight vocabulary” development &amp; fluency</a:t>
            </a:r>
          </a:p>
          <a:p>
            <a:pPr marL="566723" indent="-457189">
              <a:spcAft>
                <a:spcPts val="600"/>
              </a:spcAft>
              <a:buFont typeface="Wingdings" charset="2"/>
              <a:buAutoNum type="arabicPlain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Understand why some students struggle</a:t>
            </a:r>
          </a:p>
          <a:p>
            <a:pPr marL="566723" indent="-457189">
              <a:spcAft>
                <a:spcPts val="600"/>
              </a:spcAft>
              <a:buFont typeface="Wingdings" charset="2"/>
              <a:buAutoNum type="arabicPlain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Discuss the most effective instructional and intervention approaches</a:t>
            </a:r>
          </a:p>
          <a:p>
            <a:pPr marL="566723" indent="-457189">
              <a:buFont typeface="Wingdings" charset="2"/>
              <a:buAutoNum type="arabicPlain"/>
            </a:pPr>
            <a:endParaRPr lang="en-US" sz="9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My real goal is to “whet your appetite” to embark on a course of self-study so you can become a “conduit” of empirical reading research to your schools.</a:t>
            </a:r>
          </a:p>
          <a:p>
            <a:endParaRPr lang="en-US" sz="1800" dirty="0">
              <a:solidFill>
                <a:srgbClr val="0000FF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Today’s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2" y="1554480"/>
            <a:ext cx="8568267" cy="5303522"/>
          </a:xfrm>
        </p:spPr>
        <p:txBody>
          <a:bodyPr/>
          <a:lstStyle/>
          <a:p>
            <a:pPr marL="392104" lvl="1" indent="0">
              <a:spcAft>
                <a:spcPts val="0"/>
              </a:spcAft>
              <a:buNone/>
              <a:defRPr/>
            </a:pPr>
            <a:r>
              <a:rPr lang="en-US" sz="2200" b="1" dirty="0">
                <a:latin typeface="Lucida Sans Unicode" charset="0"/>
                <a:ea typeface="ＭＳ Ｐゴシック" charset="0"/>
                <a:cs typeface="ＭＳ Ｐゴシック" charset="0"/>
              </a:rPr>
              <a:t>Contextual</a:t>
            </a:r>
          </a:p>
          <a:p>
            <a:pPr lvl="2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Skilled readers recognize most of the words they read</a:t>
            </a:r>
          </a:p>
          <a:p>
            <a:pPr lvl="3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Context is required for meaning, but not for recognizing familiar words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Poor readers know fewer words so they </a:t>
            </a: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must 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rely on context</a:t>
            </a:r>
          </a:p>
          <a:p>
            <a:pPr marL="392104" lvl="1" indent="0">
              <a:spcAft>
                <a:spcPts val="0"/>
              </a:spcAft>
              <a:buNone/>
              <a:defRPr/>
            </a:pPr>
            <a:r>
              <a:rPr lang="en-US" sz="2200" b="1" dirty="0">
                <a:latin typeface="Lucida Sans Unicode" charset="0"/>
                <a:ea typeface="ＭＳ Ｐゴシック" charset="0"/>
                <a:cs typeface="ＭＳ Ｐゴシック" charset="0"/>
              </a:rPr>
              <a:t>Syntactic/Grammatical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These skills are required for meaning, but are virtually uncorrelated with word-level reading</a:t>
            </a:r>
          </a:p>
          <a:p>
            <a:pPr marL="392104" lvl="1" indent="0">
              <a:spcAft>
                <a:spcPts val="0"/>
              </a:spcAft>
              <a:buNone/>
              <a:defRPr/>
            </a:pPr>
            <a:r>
              <a:rPr lang="en-US" sz="2200" b="1" dirty="0">
                <a:latin typeface="Lucida Sans Unicode" charset="0"/>
                <a:ea typeface="ＭＳ Ｐゴシック" charset="0"/>
                <a:cs typeface="ＭＳ Ｐゴシック" charset="0"/>
              </a:rPr>
              <a:t>Grapho-phonic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Refers to sampling letters, not sounding out words phonically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Skilled readers effectively sound out unfamiliar words with help from context and set for variability (80%-90% accuracy rate)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In contrast to phonic decoding, guessing is ineffective (≤25% accuracy)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Poor Readers, not skilled readers read</a:t>
            </a:r>
            <a:b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based on the “Three-Cueing Systems” Approach</a:t>
            </a:r>
          </a:p>
        </p:txBody>
      </p:sp>
    </p:spTree>
    <p:extLst>
      <p:ext uri="{BB962C8B-B14F-4D97-AF65-F5344CB8AC3E}">
        <p14:creationId xmlns:p14="http://schemas.microsoft.com/office/powerpoint/2010/main" val="42325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5440363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Our intuitions fail us here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Input and storage are not the same thing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Input is visual, storage is orthographic (via phonological)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 err="1">
                <a:latin typeface="Lucida Sans Unicode" charset="0"/>
                <a:ea typeface="ＭＳ Ｐゴシック" charset="0"/>
                <a:cs typeface="ＭＳ Ｐゴシック" charset="0"/>
              </a:rPr>
              <a:t>Cattell’s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findings in 1886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Findings from the 1970s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Correlation between word reading &amp; visual memory: zero to weak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1960s to 1980s </a:t>
            </a:r>
            <a:r>
              <a:rPr lang="en-US" sz="2000" dirty="0" err="1">
                <a:latin typeface="Lucida Sans Unicode" charset="0"/>
                <a:ea typeface="ＭＳ Ｐゴシック" charset="0"/>
                <a:cs typeface="ＭＳ Ｐゴシック" charset="0"/>
              </a:rPr>
              <a:t>miXeD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Lucida Sans Unicode" charset="0"/>
                <a:ea typeface="ＭＳ Ｐゴシック" charset="0"/>
                <a:cs typeface="ＭＳ Ｐゴシック" charset="0"/>
              </a:rPr>
              <a:t>cAsE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Lucida Sans Unicode" charset="0"/>
                <a:ea typeface="ＭＳ Ｐゴシック" charset="0"/>
                <a:cs typeface="ＭＳ Ｐゴシック" charset="0"/>
              </a:rPr>
              <a:t>sTuDiEs</a:t>
            </a: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Adams’ comment about debating with students</a:t>
            </a: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Kevin reading Calvin &amp; Hobbes</a:t>
            </a: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If a first grader learns “bear” he can instantly identify “BEAR”</a:t>
            </a: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Our “abstract representation” of every letter</a:t>
            </a:r>
          </a:p>
          <a:p>
            <a:pPr lvl="3">
              <a:buFont typeface="Arial"/>
              <a:buChar char="•"/>
              <a:defRPr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Consider all the fonts and personal handwriting we read</a:t>
            </a:r>
          </a:p>
          <a:p>
            <a:pPr marL="630223" lvl="2" indent="0">
              <a:buNone/>
              <a:defRPr/>
            </a:pPr>
            <a:endParaRPr lang="en-US" sz="18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858816" lvl="3">
              <a:defRPr/>
            </a:pP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Sight Word Vocabulary is NOT Based on Visual Memory/Visual Skills</a:t>
            </a:r>
          </a:p>
        </p:txBody>
      </p:sp>
    </p:spTree>
    <p:extLst>
      <p:ext uri="{BB962C8B-B14F-4D97-AF65-F5344CB8AC3E}">
        <p14:creationId xmlns:p14="http://schemas.microsoft.com/office/powerpoint/2010/main" val="21929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17638"/>
            <a:ext cx="8200980" cy="5440363"/>
          </a:xfrm>
        </p:spPr>
        <p:txBody>
          <a:bodyPr/>
          <a:lstStyle/>
          <a:p>
            <a:pPr lvl="1">
              <a:spcAft>
                <a:spcPts val="600"/>
              </a:spcAft>
              <a:defRPr/>
            </a:pPr>
            <a:r>
              <a:rPr lang="en-US" sz="2000" spc="-71" dirty="0">
                <a:latin typeface="Lucida Sans Unicode" charset="0"/>
                <a:ea typeface="ＭＳ Ｐゴシック" charset="0"/>
                <a:cs typeface="ＭＳ Ｐゴシック" charset="0"/>
              </a:rPr>
              <a:t>Word reading correlates strongly with phonological skills</a:t>
            </a: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Phonological awareness &amp; Word Reading: r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 = .30 to .85;</a:t>
            </a:r>
          </a:p>
          <a:p>
            <a:pPr lvl="3">
              <a:spcAft>
                <a:spcPts val="600"/>
              </a:spcAft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Usually .5 to .7 depending on which PA test (more later) 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Visual Memory &amp; Word Reading: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 = .1  to .2</a:t>
            </a:r>
            <a:r>
              <a:rPr lang="en-US" sz="1400" dirty="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Note how we sometimes “block” on names of people and things (visual memory), but never written words</a:t>
            </a:r>
          </a:p>
          <a:p>
            <a:pPr lvl="1">
              <a:spcAft>
                <a:spcPts val="0"/>
              </a:spcAft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Most students who are deaf struggle tremendously with word level reading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This should not be such a problem if word reading was based on visual memory</a:t>
            </a:r>
          </a:p>
          <a:p>
            <a:pPr marL="630223" lvl="2" indent="0">
              <a:buNone/>
              <a:defRPr/>
            </a:pPr>
            <a:endParaRPr lang="en-US" sz="18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858816" lvl="3">
              <a:defRPr/>
            </a:pP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Sight Word Vocabulary is NOT Based on Visual Memory/Visual Skills</a:t>
            </a:r>
          </a:p>
        </p:txBody>
      </p:sp>
    </p:spTree>
    <p:extLst>
      <p:ext uri="{BB962C8B-B14F-4D97-AF65-F5344CB8AC3E}">
        <p14:creationId xmlns:p14="http://schemas.microsoft.com/office/powerpoint/2010/main" val="1672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5440363"/>
          </a:xfrm>
        </p:spPr>
        <p:txBody>
          <a:bodyPr/>
          <a:lstStyle/>
          <a:p>
            <a:pPr lvl="1"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Neuroimaging studies </a:t>
            </a:r>
            <a:r>
              <a:rPr lang="en-US" sz="2000">
                <a:latin typeface="Lucida Sans Unicode" charset="0"/>
                <a:ea typeface="ＭＳ Ｐゴシック" charset="0"/>
                <a:cs typeface="ＭＳ Ｐゴシック" charset="0"/>
              </a:rPr>
              <a:t>since the late 1990s 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show that </a:t>
            </a:r>
          </a:p>
          <a:p>
            <a:pPr lvl="2"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1) phonic decoding; </a:t>
            </a:r>
          </a:p>
          <a:p>
            <a:pPr lvl="2"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2) instant word recognition; </a:t>
            </a:r>
          </a:p>
          <a:p>
            <a:pPr lvl="2"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3) memory for faces; and </a:t>
            </a:r>
          </a:p>
          <a:p>
            <a:pPr lvl="2">
              <a:defRPr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4) object naming</a:t>
            </a:r>
          </a:p>
          <a:p>
            <a:pPr marL="630223" lvl="2" indent="0">
              <a:buNone/>
              <a:defRPr/>
            </a:pP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	are all processed in different areas/sub-systems of the brain!</a:t>
            </a:r>
          </a:p>
          <a:p>
            <a:pPr marL="630223" lvl="2" indent="0">
              <a:buNone/>
              <a:defRPr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	(Cattell’s findings from 1886 now make sense)</a:t>
            </a:r>
          </a:p>
          <a:p>
            <a:pPr marL="630222" lvl="3" indent="0">
              <a:buNone/>
              <a:defRPr/>
            </a:pP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Sight Word Vocabulary is NOT Based on Visual Memory/Visual Skills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59" y="4032513"/>
            <a:ext cx="2292367" cy="2202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9180" y="3953994"/>
            <a:ext cx="2292367" cy="22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0849"/>
            <a:ext cx="8393384" cy="4406825"/>
          </a:xfrm>
          <a:prstGeom prst="rect">
            <a:avLst/>
          </a:prstGeom>
        </p:spPr>
        <p:txBody>
          <a:bodyPr/>
          <a:lstStyle/>
          <a:p>
            <a:pPr lvl="1">
              <a:spcAft>
                <a:spcPts val="600"/>
              </a:spcAft>
              <a:defRPr/>
            </a:pPr>
            <a:r>
              <a:rPr lang="en-US" sz="2400" spc="-71" dirty="0">
                <a:latin typeface="Lucida Sans Unicode" charset="0"/>
                <a:ea typeface="ＭＳ Ｐゴシック" charset="0"/>
                <a:cs typeface="ＭＳ Ｐゴシック" charset="0"/>
              </a:rPr>
              <a:t>Explicit and systematic phonics instruction displays superior results than whole word or whole language (three cueing, guided reading, balanced instruction)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200" spc="-71" dirty="0">
                <a:latin typeface="Lucida Sans Unicode" charset="0"/>
                <a:ea typeface="ＭＳ Ｐゴシック" charset="0"/>
                <a:cs typeface="ＭＳ Ｐゴシック" charset="0"/>
              </a:rPr>
              <a:t>This is true for all children but results “wash out” in the top half to two thirds of students by 3</a:t>
            </a:r>
            <a:r>
              <a:rPr lang="en-US" sz="2200" spc="-71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2200" spc="-71" dirty="0">
                <a:latin typeface="Lucida Sans Unicode" charset="0"/>
                <a:ea typeface="ＭＳ Ｐゴシック" charset="0"/>
                <a:cs typeface="ＭＳ Ｐゴシック" charset="0"/>
              </a:rPr>
              <a:t> to 4</a:t>
            </a:r>
            <a:r>
              <a:rPr lang="en-US" sz="2200" spc="-71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200" spc="-71" dirty="0">
                <a:latin typeface="Lucida Sans Unicode" charset="0"/>
                <a:ea typeface="ＭＳ Ｐゴシック" charset="0"/>
                <a:cs typeface="ＭＳ Ｐゴシック" charset="0"/>
              </a:rPr>
              <a:t> grade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200" spc="-71" dirty="0">
                <a:latin typeface="Lucida Sans Unicode" charset="0"/>
                <a:ea typeface="ＭＳ Ｐゴシック" charset="0"/>
                <a:cs typeface="ＭＳ Ｐゴシック" charset="0"/>
              </a:rPr>
              <a:t>Bottom third show ongoing benefit over time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spc="-71" dirty="0">
                <a:latin typeface="Lucida Sans Unicode" charset="0"/>
                <a:ea typeface="ＭＳ Ｐゴシック" charset="0"/>
                <a:cs typeface="ＭＳ Ｐゴシック" charset="0"/>
              </a:rPr>
              <a:t>Too many, however, never “catch up”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spc="-71" dirty="0">
                <a:latin typeface="Lucida Sans Unicode" charset="0"/>
                <a:ea typeface="ＭＳ Ｐゴシック" charset="0"/>
                <a:cs typeface="ＭＳ Ｐゴシック" charset="0"/>
              </a:rPr>
              <a:t>A small percentage cannot seem to learn via phonics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spc="-71" dirty="0">
                <a:latin typeface="Lucida Sans Unicode" charset="0"/>
                <a:ea typeface="ＭＳ Ｐゴシック" charset="0"/>
                <a:cs typeface="ＭＳ Ｐゴシック" charset="0"/>
              </a:rPr>
              <a:t>No built-in mechanism or theory about fluency and building a sight vocabulary</a:t>
            </a: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858816" lvl="3">
              <a:defRPr/>
            </a:pP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Concerns About the Efficacy of Phonics</a:t>
            </a:r>
          </a:p>
        </p:txBody>
      </p:sp>
    </p:spTree>
    <p:extLst>
      <p:ext uri="{BB962C8B-B14F-4D97-AF65-F5344CB8AC3E}">
        <p14:creationId xmlns:p14="http://schemas.microsoft.com/office/powerpoint/2010/main" val="554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0848"/>
            <a:ext cx="8393384" cy="1530455"/>
          </a:xfrm>
          <a:prstGeom prst="rect">
            <a:avLst/>
          </a:prstGeom>
        </p:spPr>
        <p:txBody>
          <a:bodyPr/>
          <a:lstStyle/>
          <a:p>
            <a:pPr lvl="1">
              <a:spcAft>
                <a:spcPts val="600"/>
              </a:spcAft>
              <a:defRPr/>
            </a:pPr>
            <a:r>
              <a:rPr lang="en-US" sz="2400" spc="-71" dirty="0">
                <a:latin typeface="Lucida Sans Unicode" charset="0"/>
                <a:ea typeface="ＭＳ Ｐゴシック" charset="0"/>
                <a:cs typeface="ＭＳ Ｐゴシック" charset="0"/>
              </a:rPr>
              <a:t>Three levels of response to phonics based upon the severity of the phonological-core deficit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200" spc="-71" dirty="0">
                <a:latin typeface="Lucida Sans Unicode" charset="0"/>
                <a:ea typeface="ＭＳ Ｐゴシック" charset="0"/>
                <a:cs typeface="ＭＳ Ｐゴシック" charset="0"/>
              </a:rPr>
              <a:t>(And you know all these students!)</a:t>
            </a:r>
          </a:p>
          <a:p>
            <a:pPr lvl="1">
              <a:spcAft>
                <a:spcPts val="600"/>
              </a:spcAft>
              <a:defRPr/>
            </a:pP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Concerns About the Efficacy of Phonics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813613" y="5159696"/>
            <a:ext cx="7556500" cy="61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04" lvl="1" indent="0" algn="ctr">
              <a:spcAft>
                <a:spcPts val="600"/>
              </a:spcAft>
              <a:buNone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Level of Severity of the Phonological-Core Deficit</a:t>
            </a:r>
          </a:p>
          <a:p>
            <a:pPr marL="858816" lvl="3">
              <a:defRPr/>
            </a:pPr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ight Triangle 10"/>
          <p:cNvSpPr/>
          <p:nvPr/>
        </p:nvSpPr>
        <p:spPr>
          <a:xfrm rot="9420285">
            <a:off x="1892871" y="3533932"/>
            <a:ext cx="5358259" cy="2270985"/>
          </a:xfrm>
          <a:prstGeom prst="rtTriangl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405222" y="3768321"/>
            <a:ext cx="4566785" cy="1000005"/>
            <a:chOff x="2405219" y="3768319"/>
            <a:chExt cx="4566785" cy="1000005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3968798" y="4007708"/>
              <a:ext cx="1868230" cy="52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charset="0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charset="0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charset="0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charset="0"/>
                <a:buChar char=""/>
                <a:defRPr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92104" lvl="1" indent="0">
                <a:spcAft>
                  <a:spcPts val="600"/>
                </a:spcAft>
                <a:buNone/>
                <a:defRPr/>
              </a:pPr>
              <a:r>
                <a:rPr lang="en-US" sz="2000" dirty="0">
                  <a:latin typeface="Lucida Sans Unicode" charset="0"/>
                  <a:ea typeface="ＭＳ Ｐゴシック" charset="0"/>
                  <a:cs typeface="ＭＳ Ｐゴシック" charset="0"/>
                </a:rPr>
                <a:t>Moderate</a:t>
              </a:r>
            </a:p>
          </p:txBody>
        </p:sp>
        <p:sp>
          <p:nvSpPr>
            <p:cNvPr id="13" name="Content Placeholder 1"/>
            <p:cNvSpPr txBox="1">
              <a:spLocks/>
            </p:cNvSpPr>
            <p:nvPr/>
          </p:nvSpPr>
          <p:spPr bwMode="auto">
            <a:xfrm>
              <a:off x="5823663" y="3768319"/>
              <a:ext cx="1148341" cy="52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charset="0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charset="0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charset="0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charset="0"/>
                <a:buChar char=""/>
                <a:defRPr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92104" lvl="1" indent="0">
                <a:spcAft>
                  <a:spcPts val="600"/>
                </a:spcAft>
                <a:buNone/>
                <a:defRPr/>
              </a:pPr>
              <a:r>
                <a:rPr lang="en-US" sz="2000" dirty="0">
                  <a:latin typeface="Lucida Sans Unicode" charset="0"/>
                  <a:ea typeface="ＭＳ Ｐゴシック" charset="0"/>
                  <a:cs typeface="ＭＳ Ｐゴシック" charset="0"/>
                </a:rPr>
                <a:t>Mild  </a:t>
              </a:r>
            </a:p>
          </p:txBody>
        </p:sp>
        <p:sp>
          <p:nvSpPr>
            <p:cNvPr id="14" name="Content Placeholder 1"/>
            <p:cNvSpPr txBox="1">
              <a:spLocks/>
            </p:cNvSpPr>
            <p:nvPr/>
          </p:nvSpPr>
          <p:spPr bwMode="auto">
            <a:xfrm>
              <a:off x="2405219" y="4241169"/>
              <a:ext cx="1486131" cy="527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charset="0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charset="0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charset="0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charset="0"/>
                <a:buChar char=""/>
                <a:defRPr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92104" lvl="1" indent="0">
                <a:spcAft>
                  <a:spcPts val="600"/>
                </a:spcAft>
                <a:buNone/>
                <a:defRPr/>
              </a:pPr>
              <a:r>
                <a:rPr lang="en-US" sz="2000" dirty="0">
                  <a:latin typeface="Lucida Sans Unicode" charset="0"/>
                  <a:ea typeface="ＭＳ Ｐゴシック" charset="0"/>
                  <a:cs typeface="ＭＳ Ｐゴシック" charset="0"/>
                </a:rPr>
                <a:t>Severe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1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Sight Vocabulary</a:t>
            </a:r>
            <a:br>
              <a:rPr lang="en-US" dirty="0"/>
            </a:br>
            <a:r>
              <a:rPr lang="en-US" dirty="0"/>
              <a:t>is Developed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Orthographic Mapping</a:t>
            </a:r>
          </a:p>
        </p:txBody>
      </p:sp>
    </p:spTree>
    <p:extLst>
      <p:ext uri="{BB962C8B-B14F-4D97-AF65-F5344CB8AC3E}">
        <p14:creationId xmlns:p14="http://schemas.microsoft.com/office/powerpoint/2010/main" val="234520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118872"/>
            <a:ext cx="8577072" cy="114300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sz="3400" dirty="0">
                <a:latin typeface="Arial" charset="0"/>
                <a:ea typeface="ＭＳ Ｐゴシック" charset="0"/>
                <a:cs typeface="ＭＳ Ｐゴシック" charset="0"/>
              </a:rPr>
              <a:t>David Share’s </a:t>
            </a:r>
            <a:br>
              <a:rPr kumimoji="0" lang="en-US" sz="3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sz="3400" dirty="0">
                <a:latin typeface="Arial" charset="0"/>
                <a:ea typeface="ＭＳ Ｐゴシック" charset="0"/>
                <a:cs typeface="ＭＳ Ｐゴシック" charset="0"/>
              </a:rPr>
              <a:t>Self-Teaching Hypothesis</a:t>
            </a:r>
          </a:p>
        </p:txBody>
      </p:sp>
      <p:sp>
        <p:nvSpPr>
          <p:cNvPr id="90114" name="Content Placeholder 1"/>
          <p:cNvSpPr>
            <a:spLocks noGrp="1"/>
          </p:cNvSpPr>
          <p:nvPr>
            <p:ph idx="1"/>
          </p:nvPr>
        </p:nvSpPr>
        <p:spPr>
          <a:xfrm>
            <a:off x="457202" y="1417321"/>
            <a:ext cx="8060267" cy="486495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 teach ourselves most of the words we know</a:t>
            </a:r>
          </a:p>
          <a:p>
            <a:pPr>
              <a:spcAft>
                <a:spcPts val="400"/>
              </a:spcAf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Orthographic learning occurs one word at a time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As students sound out new words, orthographic connections are formed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When newly encountered words are not sounded out, they are poorly remembered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Self teaching does not refer to “the code,” but presumes you know the code and can use it reliably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Orthographic learning is implicit – it typically does not involve conscious thought or effort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From 2</a:t>
            </a:r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grade on, typically developing readers remember words after only 1 to 4 exposures</a:t>
            </a:r>
          </a:p>
        </p:txBody>
      </p:sp>
    </p:spTree>
    <p:extLst>
      <p:ext uri="{BB962C8B-B14F-4D97-AF65-F5344CB8AC3E}">
        <p14:creationId xmlns:p14="http://schemas.microsoft.com/office/powerpoint/2010/main" val="32136466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  <a:t>Linnea Ehri’s</a:t>
            </a:r>
            <a:b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  <a:t>Orthographic Mapping Theory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41869" y="2032001"/>
            <a:ext cx="829733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spc="-40" dirty="0">
                <a:latin typeface="Lucida Sans Unicode" charset="0"/>
                <a:ea typeface="ＭＳ Ｐゴシック" charset="0"/>
                <a:cs typeface="ＭＳ Ｐゴシック" charset="0"/>
              </a:rPr>
              <a:t>Orthographic mapping </a:t>
            </a:r>
            <a: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  <a:t>is the mental process we use to store words for immediate, effortless retrieval.</a:t>
            </a:r>
          </a:p>
          <a:p>
            <a:pPr>
              <a:defRPr/>
            </a:pPr>
            <a:endParaRPr lang="en-US" sz="28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  <a:t>In other words, orthographic mapping is what we do to make an unfamiliar written word into an automatic “sight word.”</a:t>
            </a:r>
          </a:p>
        </p:txBody>
      </p:sp>
    </p:spTree>
    <p:extLst>
      <p:ext uri="{BB962C8B-B14F-4D97-AF65-F5344CB8AC3E}">
        <p14:creationId xmlns:p14="http://schemas.microsoft.com/office/powerpoint/2010/main" val="32893958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  <a:t>Linnea Ehri’s</a:t>
            </a:r>
            <a:b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dirty="0">
                <a:latin typeface="Arial" charset="0"/>
                <a:ea typeface="ＭＳ Ｐゴシック" charset="0"/>
                <a:cs typeface="ＭＳ Ｐゴシック" charset="0"/>
              </a:rPr>
              <a:t>Orthographic Mapping Theory</a:t>
            </a:r>
          </a:p>
        </p:txBody>
      </p:sp>
      <p:sp>
        <p:nvSpPr>
          <p:cNvPr id="90114" name="Content Placeholder 1"/>
          <p:cNvSpPr>
            <a:spLocks noGrp="1"/>
          </p:cNvSpPr>
          <p:nvPr>
            <p:ph idx="1"/>
          </p:nvPr>
        </p:nvSpPr>
        <p:spPr>
          <a:xfrm>
            <a:off x="457200" y="1751187"/>
            <a:ext cx="8229600" cy="45607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Sight words are highly familiar spellings (i.e., letter sequences), regardless of the visual look of the word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e.g., bear, BEAR,</a:t>
            </a:r>
            <a:r>
              <a:rPr lang="en-US" sz="2000" dirty="0">
                <a:latin typeface="Bernard MT Condensed"/>
                <a:ea typeface="ＭＳ Ｐゴシック" charset="0"/>
                <a:cs typeface="Bernard MT Condensed"/>
              </a:rPr>
              <a:t> Bear, </a:t>
            </a:r>
            <a:r>
              <a:rPr lang="en-US" sz="2000" dirty="0">
                <a:latin typeface="Apple Chancery"/>
                <a:ea typeface="ＭＳ Ｐゴシック" charset="0"/>
                <a:cs typeface="Apple Chancery"/>
              </a:rPr>
              <a:t>bear, </a:t>
            </a:r>
            <a:r>
              <a:rPr lang="en-US" sz="2000" dirty="0">
                <a:latin typeface="Bauhaus 93"/>
                <a:ea typeface="ＭＳ Ｐゴシック" charset="0"/>
                <a:cs typeface="Bauhaus 93"/>
              </a:rPr>
              <a:t>bear</a:t>
            </a:r>
            <a:r>
              <a:rPr lang="en-US" sz="2000" dirty="0">
                <a:ea typeface="ＭＳ Ｐゴシック" charset="0"/>
                <a:cs typeface="Bauhaus 93"/>
              </a:rPr>
              <a:t>, </a:t>
            </a:r>
            <a:r>
              <a:rPr lang="en-US" sz="2000" dirty="0">
                <a:latin typeface="Brush Script MT Italic"/>
                <a:ea typeface="ＭＳ Ｐゴシック" charset="0"/>
                <a:cs typeface="Brush Script MT Italic"/>
              </a:rPr>
              <a:t>BEAR </a:t>
            </a:r>
            <a:r>
              <a:rPr lang="en-US" sz="2000" dirty="0">
                <a:ea typeface="ＭＳ Ｐゴシック" charset="0"/>
                <a:cs typeface="Brush Script MT Italic"/>
              </a:rPr>
              <a:t>, </a:t>
            </a:r>
            <a:r>
              <a:rPr lang="en-US" sz="2000" dirty="0">
                <a:latin typeface="Braggadocio"/>
                <a:ea typeface="ＭＳ Ｐゴシック" charset="0"/>
                <a:cs typeface="Braggadocio"/>
              </a:rPr>
              <a:t>bear</a:t>
            </a:r>
            <a:r>
              <a:rPr lang="en-US" sz="2000" dirty="0">
                <a:ea typeface="ＭＳ Ｐゴシック" charset="0"/>
                <a:cs typeface="Brush Script MT Italic"/>
              </a:rPr>
              <a:t>, </a:t>
            </a:r>
            <a:r>
              <a:rPr lang="en-US" sz="3200" dirty="0">
                <a:latin typeface="Edwardian Script ITC"/>
                <a:ea typeface="ＭＳ Ｐゴシック" charset="0"/>
                <a:cs typeface="Edwardian Script ITC"/>
              </a:rPr>
              <a:t>bear</a:t>
            </a:r>
            <a:r>
              <a:rPr lang="en-US" sz="2000" dirty="0">
                <a:ea typeface="ＭＳ Ｐゴシック" charset="0"/>
                <a:cs typeface="Brush Script MT Italic"/>
              </a:rPr>
              <a:t>, </a:t>
            </a:r>
            <a:r>
              <a:rPr lang="en-US" sz="2000" dirty="0">
                <a:latin typeface="Bradley Hand Bold"/>
                <a:ea typeface="ＭＳ Ｐゴシック" charset="0"/>
                <a:cs typeface="Bradley Hand Bold"/>
              </a:rPr>
              <a:t>BEAR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Sight words are anchored in long-term memory (LTM) via a connection between something well established in LTM (the word’s pronunciation) and the stimulus that needs to be learned (the letter sequence in the word’s spelling)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Phonemic segmentation </a:t>
            </a:r>
            <a:r>
              <a:rPr lang="en-US" sz="2200" b="1" i="1" dirty="0">
                <a:latin typeface="Arial" charset="0"/>
                <a:ea typeface="ＭＳ Ｐゴシック" charset="0"/>
                <a:cs typeface="ＭＳ Ｐゴシック" charset="0"/>
              </a:rPr>
              <a:t>skill*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and letter-sound knowledge are central to this connection-forming process</a:t>
            </a:r>
          </a:p>
          <a:p>
            <a:pPr marL="3444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*Segmentation 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skill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is not the same as segmentation 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task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performance (more later)</a:t>
            </a:r>
            <a:endParaRPr lang="en-US" sz="18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833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778" y="1370350"/>
            <a:ext cx="7684559" cy="5068553"/>
          </a:xfrm>
        </p:spPr>
        <p:txBody>
          <a:bodyPr/>
          <a:lstStyle/>
          <a:p>
            <a:pPr>
              <a:spcBef>
                <a:spcPts val="2200"/>
              </a:spcBef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Auditory vs. phonological</a:t>
            </a:r>
          </a:p>
          <a:p>
            <a:pPr>
              <a:spcBef>
                <a:spcPts val="2200"/>
              </a:spcBef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Phonological vs. phonemic</a:t>
            </a:r>
          </a:p>
          <a:p>
            <a:pPr>
              <a:spcBef>
                <a:spcPts val="2200"/>
              </a:spcBef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Orthography and orthographic</a:t>
            </a:r>
          </a:p>
          <a:p>
            <a:pPr>
              <a:spcBef>
                <a:spcPts val="2200"/>
              </a:spcBef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Phonological awareness vs. phonics</a:t>
            </a:r>
          </a:p>
          <a:p>
            <a:pPr>
              <a:spcBef>
                <a:spcPts val="2200"/>
              </a:spcBef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Decoding 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Phonic decoding and word-level reading</a:t>
            </a:r>
          </a:p>
          <a:p>
            <a:pPr>
              <a:spcBef>
                <a:spcPts val="2200"/>
              </a:spcBef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Sight word and sight word vocabulary 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Also called orthographic lexicon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9"/>
            <a:ext cx="8567272" cy="1143000"/>
          </a:xfrm>
        </p:spPr>
        <p:txBody>
          <a:bodyPr/>
          <a:lstStyle/>
          <a:p>
            <a:pPr>
              <a:defRPr/>
            </a:pPr>
            <a: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  <a:t>Key Terms to Understand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48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News Gothic MT" charset="0"/>
                <a:ea typeface="ＭＳ Ｐゴシック" charset="0"/>
                <a:cs typeface="ＭＳ Ｐゴシック" charset="0"/>
              </a:rPr>
              <a:t>How We </a:t>
            </a:r>
            <a:r>
              <a:rPr lang="ja-JP" altLang="en-US" dirty="0">
                <a:latin typeface="News Gothic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News Gothic MT" charset="0"/>
                <a:ea typeface="ＭＳ Ｐゴシック" charset="0"/>
                <a:cs typeface="ＭＳ Ｐゴシック" charset="0"/>
              </a:rPr>
              <a:t>Map</a:t>
            </a:r>
            <a:r>
              <a:rPr lang="ja-JP" altLang="en-US" dirty="0">
                <a:latin typeface="News Gothic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News Gothic MT" charset="0"/>
                <a:ea typeface="ＭＳ Ｐゴシック" charset="0"/>
                <a:cs typeface="ＭＳ Ｐゴシック" charset="0"/>
              </a:rPr>
              <a:t> Words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564681" y="4948574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latin typeface="Helvetica" charset="0"/>
              </a:rPr>
              <a:t>r e 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17081" y="4110373"/>
            <a:ext cx="990600" cy="838200"/>
            <a:chOff x="768" y="2400"/>
            <a:chExt cx="624" cy="528"/>
          </a:xfrm>
        </p:grpSpPr>
        <p:sp>
          <p:nvSpPr>
            <p:cNvPr id="68642" name="Line 5"/>
            <p:cNvSpPr>
              <a:spLocks noChangeShapeType="1"/>
            </p:cNvSpPr>
            <p:nvPr/>
          </p:nvSpPr>
          <p:spPr bwMode="auto">
            <a:xfrm flipV="1">
              <a:off x="768" y="2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Line 6"/>
            <p:cNvSpPr>
              <a:spLocks noChangeShapeType="1"/>
            </p:cNvSpPr>
            <p:nvPr/>
          </p:nvSpPr>
          <p:spPr bwMode="auto">
            <a:xfrm flipV="1">
              <a:off x="1008" y="2448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4" name="Line 7"/>
            <p:cNvSpPr>
              <a:spLocks noChangeShapeType="1"/>
            </p:cNvSpPr>
            <p:nvPr/>
          </p:nvSpPr>
          <p:spPr bwMode="auto">
            <a:xfrm flipV="1">
              <a:off x="1296" y="244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3864379" y="5209732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latin typeface="Helvetica" charset="0"/>
              </a:rPr>
              <a:t>h a s</a:t>
            </a:r>
            <a:endParaRPr lang="en-US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33552" y="1295400"/>
            <a:ext cx="5334000" cy="990600"/>
            <a:chOff x="1092" y="816"/>
            <a:chExt cx="3360" cy="624"/>
          </a:xfrm>
        </p:grpSpPr>
        <p:sp>
          <p:nvSpPr>
            <p:cNvPr id="68640" name="Rectangle 10"/>
            <p:cNvSpPr>
              <a:spLocks noChangeArrowheads="1"/>
            </p:cNvSpPr>
            <p:nvPr/>
          </p:nvSpPr>
          <p:spPr bwMode="auto">
            <a:xfrm>
              <a:off x="1322" y="816"/>
              <a:ext cx="296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800" dirty="0"/>
                <a:t>“</a:t>
              </a:r>
              <a:r>
                <a:rPr lang="en-US" sz="2800" dirty="0"/>
                <a:t>Transparent</a:t>
              </a:r>
              <a:r>
                <a:rPr lang="ja-JP" altLang="en-US" sz="2800" dirty="0"/>
                <a:t>”</a:t>
              </a:r>
              <a:r>
                <a:rPr lang="en-US" sz="2800" dirty="0"/>
                <a:t> Words</a:t>
              </a:r>
            </a:p>
            <a:p>
              <a:pPr algn="ctr"/>
              <a:r>
                <a:rPr lang="en-US" dirty="0"/>
                <a:t>(i.e. words with one-to-one correspondence)</a:t>
              </a:r>
              <a:endParaRPr lang="en-US" sz="2800" dirty="0"/>
            </a:p>
          </p:txBody>
        </p:sp>
        <p:sp>
          <p:nvSpPr>
            <p:cNvPr id="68641" name="Line 11"/>
            <p:cNvSpPr>
              <a:spLocks noChangeShapeType="1"/>
            </p:cNvSpPr>
            <p:nvPr/>
          </p:nvSpPr>
          <p:spPr bwMode="auto">
            <a:xfrm>
              <a:off x="1092" y="1440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40579" y="4371531"/>
            <a:ext cx="990600" cy="762000"/>
            <a:chOff x="2496" y="2400"/>
            <a:chExt cx="624" cy="480"/>
          </a:xfrm>
        </p:grpSpPr>
        <p:sp>
          <p:nvSpPr>
            <p:cNvPr id="68637" name="Line 13"/>
            <p:cNvSpPr>
              <a:spLocks noChangeShapeType="1"/>
            </p:cNvSpPr>
            <p:nvPr/>
          </p:nvSpPr>
          <p:spPr bwMode="auto">
            <a:xfrm flipH="1" flipV="1">
              <a:off x="2496" y="2400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Line 14"/>
            <p:cNvSpPr>
              <a:spLocks noChangeShapeType="1"/>
            </p:cNvSpPr>
            <p:nvPr/>
          </p:nvSpPr>
          <p:spPr bwMode="auto">
            <a:xfrm flipH="1">
              <a:off x="2784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9" name="Line 15"/>
            <p:cNvSpPr>
              <a:spLocks noChangeShapeType="1"/>
            </p:cNvSpPr>
            <p:nvPr/>
          </p:nvSpPr>
          <p:spPr bwMode="auto">
            <a:xfrm flipV="1">
              <a:off x="3072" y="2400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589785" y="5562600"/>
            <a:ext cx="3058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Oral First: A mind </a:t>
            </a:r>
          </a:p>
          <a:p>
            <a:pPr algn="ctr"/>
            <a:r>
              <a:rPr lang="en-US" sz="1600" dirty="0"/>
              <a:t>prepared to store words</a:t>
            </a:r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6316477" y="5065743"/>
            <a:ext cx="2106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Helvetica" charset="0"/>
              </a:rPr>
              <a:t>d</a:t>
            </a:r>
            <a:r>
              <a:rPr lang="en-US" dirty="0">
                <a:latin typeface="Helvetica" charset="0"/>
              </a:rPr>
              <a:t> </a:t>
            </a:r>
            <a:r>
              <a:rPr lang="en-US" sz="4000" dirty="0">
                <a:latin typeface="Helvetica" charset="0"/>
              </a:rPr>
              <a:t>r</a:t>
            </a:r>
            <a:r>
              <a:rPr lang="en-US" dirty="0">
                <a:latin typeface="Helvetica" charset="0"/>
              </a:rPr>
              <a:t> </a:t>
            </a:r>
            <a:r>
              <a:rPr lang="en-US" sz="4000" dirty="0" err="1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 </a:t>
            </a:r>
            <a:r>
              <a:rPr lang="en-US" sz="4000" dirty="0">
                <a:latin typeface="Helvetica" charset="0"/>
              </a:rPr>
              <a:t>f</a:t>
            </a:r>
            <a:r>
              <a:rPr lang="en-US" dirty="0">
                <a:latin typeface="Helvetica" charset="0"/>
              </a:rPr>
              <a:t> </a:t>
            </a:r>
            <a:r>
              <a:rPr lang="en-US" sz="4000" dirty="0">
                <a:latin typeface="Helvetica" charset="0"/>
              </a:rPr>
              <a:t>t</a:t>
            </a:r>
            <a:endParaRPr lang="en-US" dirty="0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348958" y="2932296"/>
            <a:ext cx="11175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Phoneme </a:t>
            </a:r>
          </a:p>
          <a:p>
            <a:pPr algn="ctr"/>
            <a:r>
              <a:rPr lang="en-US" sz="1400" dirty="0"/>
              <a:t>Awareness/</a:t>
            </a:r>
          </a:p>
          <a:p>
            <a:pPr algn="ctr"/>
            <a:r>
              <a:rPr lang="en-US" sz="1400" dirty="0"/>
              <a:t>Analysis</a:t>
            </a:r>
          </a:p>
        </p:txBody>
      </p:sp>
      <p:grpSp>
        <p:nvGrpSpPr>
          <p:cNvPr id="107546" name="Group 107545"/>
          <p:cNvGrpSpPr/>
          <p:nvPr/>
        </p:nvGrpSpPr>
        <p:grpSpPr>
          <a:xfrm>
            <a:off x="1412281" y="3072619"/>
            <a:ext cx="1686681" cy="1110294"/>
            <a:chOff x="1832922" y="3065087"/>
            <a:chExt cx="1686679" cy="1110294"/>
          </a:xfrm>
        </p:grpSpPr>
        <p:sp>
          <p:nvSpPr>
            <p:cNvPr id="68628" name="Rectangle 30"/>
            <p:cNvSpPr>
              <a:spLocks noChangeArrowheads="1"/>
            </p:cNvSpPr>
            <p:nvPr/>
          </p:nvSpPr>
          <p:spPr bwMode="auto">
            <a:xfrm>
              <a:off x="1832922" y="3590606"/>
              <a:ext cx="16866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/r/ /</a:t>
              </a:r>
              <a:r>
                <a:rPr lang="en-US" sz="3200" dirty="0" err="1"/>
                <a:t>ĕ</a:t>
              </a:r>
              <a:r>
                <a:rPr lang="en-US" sz="3200" dirty="0"/>
                <a:t>/ /d/</a:t>
              </a:r>
            </a:p>
          </p:txBody>
        </p:sp>
        <p:grpSp>
          <p:nvGrpSpPr>
            <p:cNvPr id="107521" name="Group 107520"/>
            <p:cNvGrpSpPr/>
            <p:nvPr/>
          </p:nvGrpSpPr>
          <p:grpSpPr>
            <a:xfrm>
              <a:off x="2228516" y="3065087"/>
              <a:ext cx="838200" cy="579496"/>
              <a:chOff x="2228516" y="3065087"/>
              <a:chExt cx="838200" cy="579496"/>
            </a:xfrm>
          </p:grpSpPr>
          <p:sp>
            <p:nvSpPr>
              <p:cNvPr id="67" name="Line 5"/>
              <p:cNvSpPr>
                <a:spLocks noChangeShapeType="1"/>
              </p:cNvSpPr>
              <p:nvPr/>
            </p:nvSpPr>
            <p:spPr bwMode="auto">
              <a:xfrm flipV="1">
                <a:off x="2228516" y="3065087"/>
                <a:ext cx="381000" cy="579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"/>
              <p:cNvSpPr>
                <a:spLocks noChangeShapeType="1"/>
              </p:cNvSpPr>
              <p:nvPr/>
            </p:nvSpPr>
            <p:spPr bwMode="auto">
              <a:xfrm flipV="1">
                <a:off x="2609516" y="3065087"/>
                <a:ext cx="0" cy="579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 flipH="1" flipV="1">
                <a:off x="2609516" y="3065087"/>
                <a:ext cx="457200" cy="579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38" name="Group 107537"/>
          <p:cNvGrpSpPr/>
          <p:nvPr/>
        </p:nvGrpSpPr>
        <p:grpSpPr>
          <a:xfrm>
            <a:off x="3635783" y="3177091"/>
            <a:ext cx="1755609" cy="1245815"/>
            <a:chOff x="4319588" y="3180762"/>
            <a:chExt cx="1755608" cy="1245815"/>
          </a:xfrm>
        </p:grpSpPr>
        <p:sp>
          <p:nvSpPr>
            <p:cNvPr id="68632" name="Rectangle 24"/>
            <p:cNvSpPr>
              <a:spLocks noChangeArrowheads="1"/>
            </p:cNvSpPr>
            <p:nvPr/>
          </p:nvSpPr>
          <p:spPr bwMode="auto">
            <a:xfrm>
              <a:off x="4319588" y="3841802"/>
              <a:ext cx="17556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/h/ /</a:t>
              </a:r>
              <a:r>
                <a:rPr lang="en-US" sz="3200" dirty="0" err="1"/>
                <a:t>ă</a:t>
              </a:r>
              <a:r>
                <a:rPr lang="en-US" sz="3200" dirty="0"/>
                <a:t>/ /z/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4768655" y="3180762"/>
              <a:ext cx="838200" cy="579496"/>
              <a:chOff x="2228516" y="3065087"/>
              <a:chExt cx="838200" cy="579496"/>
            </a:xfrm>
          </p:grpSpPr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 flipV="1">
                <a:off x="2228516" y="3065087"/>
                <a:ext cx="381000" cy="579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6"/>
              <p:cNvSpPr>
                <a:spLocks noChangeShapeType="1"/>
              </p:cNvSpPr>
              <p:nvPr/>
            </p:nvSpPr>
            <p:spPr bwMode="auto">
              <a:xfrm flipV="1">
                <a:off x="2609516" y="3065087"/>
                <a:ext cx="0" cy="579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"/>
              <p:cNvSpPr>
                <a:spLocks noChangeShapeType="1"/>
              </p:cNvSpPr>
              <p:nvPr/>
            </p:nvSpPr>
            <p:spPr bwMode="auto">
              <a:xfrm flipH="1" flipV="1">
                <a:off x="2609516" y="3065087"/>
                <a:ext cx="457200" cy="579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3417" y="2126044"/>
            <a:ext cx="2595055" cy="946577"/>
            <a:chOff x="504056" y="2118510"/>
            <a:chExt cx="2595054" cy="946578"/>
          </a:xfrm>
        </p:grpSpPr>
        <p:grpSp>
          <p:nvGrpSpPr>
            <p:cNvPr id="107534" name="Group 107533"/>
            <p:cNvGrpSpPr/>
            <p:nvPr/>
          </p:nvGrpSpPr>
          <p:grpSpPr>
            <a:xfrm>
              <a:off x="504056" y="2118510"/>
              <a:ext cx="1645114" cy="654191"/>
              <a:chOff x="504056" y="2118510"/>
              <a:chExt cx="1645114" cy="654191"/>
            </a:xfrm>
          </p:grpSpPr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504056" y="2118510"/>
                <a:ext cx="7959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PLTM</a:t>
                </a:r>
              </a:p>
            </p:txBody>
          </p:sp>
          <p:cxnSp>
            <p:nvCxnSpPr>
              <p:cNvPr id="11" name="Straight Arrow Connector 10"/>
              <p:cNvCxnSpPr>
                <a:cxnSpLocks/>
                <a:endCxn id="37" idx="1"/>
              </p:cNvCxnSpPr>
              <p:nvPr/>
            </p:nvCxnSpPr>
            <p:spPr>
              <a:xfrm>
                <a:off x="1335051" y="2384859"/>
                <a:ext cx="814119" cy="3878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2149170" y="2480312"/>
              <a:ext cx="94994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</a:t>
              </a:r>
              <a:r>
                <a:rPr lang="en-US" sz="3200" spc="-140" dirty="0"/>
                <a:t>red</a:t>
              </a:r>
              <a:r>
                <a:rPr lang="en-US" sz="3200" dirty="0"/>
                <a:t>/</a:t>
              </a:r>
            </a:p>
          </p:txBody>
        </p:sp>
      </p:grpSp>
      <p:sp>
        <p:nvSpPr>
          <p:cNvPr id="106" name="Rectangle 30"/>
          <p:cNvSpPr>
            <a:spLocks noChangeArrowheads="1"/>
          </p:cNvSpPr>
          <p:nvPr/>
        </p:nvSpPr>
        <p:spPr bwMode="auto">
          <a:xfrm>
            <a:off x="5457799" y="3299454"/>
            <a:ext cx="1000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Phoneme </a:t>
            </a:r>
          </a:p>
          <a:p>
            <a:pPr algn="ctr"/>
            <a:r>
              <a:rPr lang="en-US" sz="1400" dirty="0"/>
              <a:t>Blending</a:t>
            </a:r>
          </a:p>
        </p:txBody>
      </p: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8030459" y="3218154"/>
            <a:ext cx="11175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Phoneme </a:t>
            </a:r>
          </a:p>
          <a:p>
            <a:pPr algn="ctr"/>
            <a:r>
              <a:rPr lang="en-US" sz="1400" dirty="0"/>
              <a:t>Awareness/</a:t>
            </a:r>
          </a:p>
          <a:p>
            <a:pPr algn="ctr"/>
            <a:r>
              <a:rPr lang="en-US" sz="1400" dirty="0"/>
              <a:t>Analysis</a:t>
            </a:r>
          </a:p>
        </p:txBody>
      </p: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8035531" y="4801675"/>
            <a:ext cx="11512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00" dirty="0">
                <a:solidFill>
                  <a:schemeClr val="accent2"/>
                </a:solidFill>
              </a:rPr>
              <a:t>Orthographic</a:t>
            </a:r>
          </a:p>
          <a:p>
            <a:pPr algn="ctr"/>
            <a:r>
              <a:rPr lang="en-US" sz="1300" dirty="0">
                <a:solidFill>
                  <a:schemeClr val="accent2"/>
                </a:solidFill>
              </a:rPr>
              <a:t>Mapping</a:t>
            </a:r>
          </a:p>
        </p:txBody>
      </p:sp>
      <p:sp>
        <p:nvSpPr>
          <p:cNvPr id="110" name="Rectangle 30"/>
          <p:cNvSpPr>
            <a:spLocks noChangeArrowheads="1"/>
          </p:cNvSpPr>
          <p:nvPr/>
        </p:nvSpPr>
        <p:spPr bwMode="auto">
          <a:xfrm>
            <a:off x="6546468" y="5850814"/>
            <a:ext cx="1646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Self-Teaching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Hypothesis</a:t>
            </a:r>
          </a:p>
        </p:txBody>
      </p:sp>
      <p:sp>
        <p:nvSpPr>
          <p:cNvPr id="113" name="Rectangle 30"/>
          <p:cNvSpPr>
            <a:spLocks noChangeArrowheads="1"/>
          </p:cNvSpPr>
          <p:nvPr/>
        </p:nvSpPr>
        <p:spPr bwMode="auto">
          <a:xfrm>
            <a:off x="5366089" y="4484720"/>
            <a:ext cx="10954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Letter-Sound </a:t>
            </a:r>
          </a:p>
          <a:p>
            <a:pPr algn="ctr"/>
            <a:r>
              <a:rPr lang="en-US" sz="1400" dirty="0"/>
              <a:t>Knowledge</a:t>
            </a: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3914817" y="2484172"/>
            <a:ext cx="1018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/</a:t>
            </a:r>
            <a:r>
              <a:rPr lang="en-US" sz="3200" spc="-140" dirty="0" err="1"/>
              <a:t>haz</a:t>
            </a:r>
            <a:r>
              <a:rPr lang="en-US" sz="3200" dirty="0"/>
              <a:t>/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6F5154-2E53-4246-83EB-B3364406586E}"/>
              </a:ext>
            </a:extLst>
          </p:cNvPr>
          <p:cNvGrpSpPr/>
          <p:nvPr/>
        </p:nvGrpSpPr>
        <p:grpSpPr>
          <a:xfrm>
            <a:off x="6139963" y="3895006"/>
            <a:ext cx="647739" cy="1229655"/>
            <a:chOff x="6139963" y="3895006"/>
            <a:chExt cx="647739" cy="1229655"/>
          </a:xfrm>
        </p:grpSpPr>
        <p:sp>
          <p:nvSpPr>
            <p:cNvPr id="68630" name="Rectangle 27"/>
            <p:cNvSpPr>
              <a:spLocks noChangeArrowheads="1"/>
            </p:cNvSpPr>
            <p:nvPr/>
          </p:nvSpPr>
          <p:spPr bwMode="auto">
            <a:xfrm>
              <a:off x="6139963" y="3895006"/>
              <a:ext cx="6399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/d/</a:t>
              </a:r>
            </a:p>
          </p:txBody>
        </p:sp>
        <p:sp>
          <p:nvSpPr>
            <p:cNvPr id="64" name="Line 34">
              <a:extLst>
                <a:ext uri="{FF2B5EF4-FFF2-40B4-BE49-F238E27FC236}">
                  <a16:creationId xmlns:a16="http://schemas.microsoft.com/office/drawing/2014/main" id="{752E46FE-A7A3-1649-9EED-0D000481C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7401" y="4504414"/>
              <a:ext cx="300301" cy="620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083906" y="2525795"/>
            <a:ext cx="2463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Phonological LTM Activation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4BB21A-2DE5-5148-882B-57A80021C149}"/>
              </a:ext>
            </a:extLst>
          </p:cNvPr>
          <p:cNvGrpSpPr/>
          <p:nvPr/>
        </p:nvGrpSpPr>
        <p:grpSpPr>
          <a:xfrm>
            <a:off x="6583989" y="2769124"/>
            <a:ext cx="1446470" cy="1213914"/>
            <a:chOff x="6583989" y="2769124"/>
            <a:chExt cx="1446470" cy="1213914"/>
          </a:xfrm>
        </p:grpSpPr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6789821" y="2769124"/>
              <a:ext cx="10054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</a:t>
              </a:r>
              <a:r>
                <a:rPr lang="en-US" sz="3200" spc="-140" dirty="0"/>
                <a:t>drift</a:t>
              </a:r>
              <a:r>
                <a:rPr lang="en-US" sz="3200" dirty="0"/>
                <a:t>/</a:t>
              </a:r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flipV="1">
              <a:off x="6583989" y="3331949"/>
              <a:ext cx="722908" cy="572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6973602" y="3331951"/>
              <a:ext cx="333295" cy="65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 flipH="1" flipV="1">
              <a:off x="7306897" y="3331951"/>
              <a:ext cx="723562" cy="558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">
              <a:extLst>
                <a:ext uri="{FF2B5EF4-FFF2-40B4-BE49-F238E27FC236}">
                  <a16:creationId xmlns:a16="http://schemas.microsoft.com/office/drawing/2014/main" id="{4C368D97-5586-864C-8329-C3BCAF4E4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6568" y="3362366"/>
              <a:ext cx="9238" cy="598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">
              <a:extLst>
                <a:ext uri="{FF2B5EF4-FFF2-40B4-BE49-F238E27FC236}">
                  <a16:creationId xmlns:a16="http://schemas.microsoft.com/office/drawing/2014/main" id="{291DCA02-6CA7-E24B-8A79-7ED291154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22313" y="3318002"/>
              <a:ext cx="393049" cy="601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46DAB8-783F-DE4C-9DDE-41257C11A70E}"/>
              </a:ext>
            </a:extLst>
          </p:cNvPr>
          <p:cNvGrpSpPr/>
          <p:nvPr/>
        </p:nvGrpSpPr>
        <p:grpSpPr>
          <a:xfrm>
            <a:off x="7491220" y="3910997"/>
            <a:ext cx="526106" cy="1223831"/>
            <a:chOff x="7491220" y="3910997"/>
            <a:chExt cx="526106" cy="1223831"/>
          </a:xfrm>
        </p:grpSpPr>
        <p:sp>
          <p:nvSpPr>
            <p:cNvPr id="65" name="Line 35">
              <a:extLst>
                <a:ext uri="{FF2B5EF4-FFF2-40B4-BE49-F238E27FC236}">
                  <a16:creationId xmlns:a16="http://schemas.microsoft.com/office/drawing/2014/main" id="{4B483358-C62C-2D49-BF35-9C5519A5B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7723" y="4522034"/>
              <a:ext cx="100007" cy="612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F3EEB2E9-1ACA-F84F-BF11-BAC7F537C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1220" y="3910997"/>
              <a:ext cx="5261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/f/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422FB9-E7E6-E04F-9981-B35108F61155}"/>
              </a:ext>
            </a:extLst>
          </p:cNvPr>
          <p:cNvGrpSpPr/>
          <p:nvPr/>
        </p:nvGrpSpPr>
        <p:grpSpPr>
          <a:xfrm>
            <a:off x="6646767" y="3896985"/>
            <a:ext cx="548548" cy="1231483"/>
            <a:chOff x="6646767" y="3896985"/>
            <a:chExt cx="548548" cy="1231483"/>
          </a:xfrm>
        </p:grpSpPr>
        <p:sp>
          <p:nvSpPr>
            <p:cNvPr id="68625" name="Line 34"/>
            <p:cNvSpPr>
              <a:spLocks noChangeShapeType="1"/>
            </p:cNvSpPr>
            <p:nvPr/>
          </p:nvSpPr>
          <p:spPr bwMode="auto">
            <a:xfrm>
              <a:off x="6888616" y="4488020"/>
              <a:ext cx="230058" cy="640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27">
              <a:extLst>
                <a:ext uri="{FF2B5EF4-FFF2-40B4-BE49-F238E27FC236}">
                  <a16:creationId xmlns:a16="http://schemas.microsoft.com/office/drawing/2014/main" id="{4CD13AE1-5FD9-4446-B8BD-FCED1F4C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767" y="3896985"/>
              <a:ext cx="5485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/r/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94C3A9-B8B2-7348-8C99-D9A4F0F1E591}"/>
              </a:ext>
            </a:extLst>
          </p:cNvPr>
          <p:cNvGrpSpPr/>
          <p:nvPr/>
        </p:nvGrpSpPr>
        <p:grpSpPr>
          <a:xfrm>
            <a:off x="7071795" y="3903245"/>
            <a:ext cx="503664" cy="1252373"/>
            <a:chOff x="7071795" y="3903245"/>
            <a:chExt cx="503664" cy="1252373"/>
          </a:xfrm>
        </p:grpSpPr>
        <p:sp>
          <p:nvSpPr>
            <p:cNvPr id="68626" name="Line 35"/>
            <p:cNvSpPr>
              <a:spLocks noChangeShapeType="1"/>
            </p:cNvSpPr>
            <p:nvPr/>
          </p:nvSpPr>
          <p:spPr bwMode="auto">
            <a:xfrm>
              <a:off x="7307264" y="4522033"/>
              <a:ext cx="84735" cy="633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5541E2E8-794B-C84C-95C6-DFBCB6093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1795" y="3903245"/>
              <a:ext cx="5036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</a:t>
              </a:r>
              <a:r>
                <a:rPr lang="en-US" sz="3200" dirty="0" err="1"/>
                <a:t>i</a:t>
              </a:r>
              <a:r>
                <a:rPr lang="en-US" sz="3200" dirty="0"/>
                <a:t>/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C9178D-B722-A448-888E-12D67256CD62}"/>
              </a:ext>
            </a:extLst>
          </p:cNvPr>
          <p:cNvGrpSpPr/>
          <p:nvPr/>
        </p:nvGrpSpPr>
        <p:grpSpPr>
          <a:xfrm>
            <a:off x="7885878" y="3919640"/>
            <a:ext cx="551972" cy="1235978"/>
            <a:chOff x="7885878" y="3919640"/>
            <a:chExt cx="551972" cy="1235978"/>
          </a:xfrm>
        </p:grpSpPr>
        <p:sp>
          <p:nvSpPr>
            <p:cNvPr id="68627" name="Line 36"/>
            <p:cNvSpPr>
              <a:spLocks noChangeShapeType="1"/>
            </p:cNvSpPr>
            <p:nvPr/>
          </p:nvSpPr>
          <p:spPr bwMode="auto">
            <a:xfrm flipH="1">
              <a:off x="7885878" y="4447731"/>
              <a:ext cx="222309" cy="707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7921A09-5608-FB4F-88D3-F32A87D5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1744" y="3919640"/>
              <a:ext cx="5261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/>
                <a:t>/t/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8615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28" grpId="0" autoUpdateAnimBg="0"/>
      <p:bldP spid="107536" grpId="0" autoUpdateAnimBg="0"/>
      <p:bldP spid="107552" grpId="0"/>
      <p:bldP spid="39" grpId="0"/>
      <p:bldP spid="106" grpId="0"/>
      <p:bldP spid="108" grpId="0"/>
      <p:bldP spid="109" grpId="0"/>
      <p:bldP spid="110" grpId="0"/>
      <p:bldP spid="113" grpId="0"/>
      <p:bldP spid="75" grpId="0"/>
      <p:bldP spid="1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eaLnBrk="1" hangingPunct="1"/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How We </a:t>
            </a:r>
            <a:r>
              <a:rPr lang="ja-JP" altLang="en-US">
                <a:latin typeface="News Gothic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Map</a:t>
            </a:r>
            <a:r>
              <a:rPr lang="ja-JP" altLang="en-US">
                <a:latin typeface="News Gothic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News Gothic MT" charset="0"/>
                <a:ea typeface="ＭＳ Ｐゴシック" charset="0"/>
                <a:cs typeface="ＭＳ Ｐゴシック" charset="0"/>
              </a:rPr>
              <a:t> Words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990600" y="4648202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latin typeface="Helvetica" charset="0"/>
              </a:rPr>
              <a:t>m a k e</a:t>
            </a:r>
            <a:endParaRPr lang="en-US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V="1">
            <a:off x="12192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H="1" flipV="1">
            <a:off x="1752600" y="3886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 flipV="1">
            <a:off x="22098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733800" y="4648202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latin typeface="Helvetica" charset="0"/>
              </a:rPr>
              <a:t>r e a d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1" y="1905000"/>
            <a:ext cx="5334000" cy="990600"/>
            <a:chOff x="1104" y="1200"/>
            <a:chExt cx="3360" cy="624"/>
          </a:xfrm>
        </p:grpSpPr>
        <p:sp>
          <p:nvSpPr>
            <p:cNvPr id="70685" name="Rectangle 9"/>
            <p:cNvSpPr>
              <a:spLocks noChangeArrowheads="1"/>
            </p:cNvSpPr>
            <p:nvPr/>
          </p:nvSpPr>
          <p:spPr bwMode="auto">
            <a:xfrm>
              <a:off x="1174" y="1200"/>
              <a:ext cx="328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Words that are </a:t>
              </a:r>
              <a:r>
                <a:rPr lang="ja-JP" altLang="en-US" sz="2800"/>
                <a:t>“</a:t>
              </a:r>
              <a:r>
                <a:rPr lang="en-US" sz="2800"/>
                <a:t>Opaque</a:t>
              </a:r>
              <a:r>
                <a:rPr lang="ja-JP" altLang="en-US" sz="2800"/>
                <a:t>”</a:t>
              </a:r>
              <a:endParaRPr lang="en-US" sz="2800"/>
            </a:p>
            <a:p>
              <a:pPr algn="ctr"/>
              <a:r>
                <a:rPr lang="en-US"/>
                <a:t>(i.e. words without a one-to-one correspondence)</a:t>
              </a:r>
            </a:p>
          </p:txBody>
        </p:sp>
        <p:sp>
          <p:nvSpPr>
            <p:cNvPr id="70686" name="Line 10"/>
            <p:cNvSpPr>
              <a:spLocks noChangeShapeType="1"/>
            </p:cNvSpPr>
            <p:nvPr/>
          </p:nvSpPr>
          <p:spPr bwMode="auto">
            <a:xfrm>
              <a:off x="1104" y="1824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6248400" y="4648202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latin typeface="Helvetica" charset="0"/>
              </a:rPr>
              <a:t>c o m b</a:t>
            </a:r>
            <a:endParaRPr lang="en-US"/>
          </a:p>
        </p:txBody>
      </p:sp>
      <p:sp>
        <p:nvSpPr>
          <p:cNvPr id="70683" name="Rectangle 13"/>
          <p:cNvSpPr>
            <a:spLocks noChangeArrowheads="1"/>
          </p:cNvSpPr>
          <p:nvPr/>
        </p:nvSpPr>
        <p:spPr bwMode="auto">
          <a:xfrm>
            <a:off x="914403" y="3276602"/>
            <a:ext cx="1869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/m/ /</a:t>
            </a:r>
            <a:r>
              <a:rPr lang="en-US" sz="3200" dirty="0" err="1"/>
              <a:t>ā</a:t>
            </a:r>
            <a:r>
              <a:rPr lang="en-US" sz="3200" dirty="0"/>
              <a:t>/ /k/</a:t>
            </a:r>
          </a:p>
        </p:txBody>
      </p:sp>
      <p:sp>
        <p:nvSpPr>
          <p:cNvPr id="70681" name="Rectangle 16"/>
          <p:cNvSpPr>
            <a:spLocks noChangeArrowheads="1"/>
          </p:cNvSpPr>
          <p:nvPr/>
        </p:nvSpPr>
        <p:spPr bwMode="auto">
          <a:xfrm>
            <a:off x="3657600" y="3276606"/>
            <a:ext cx="1686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/r/ /</a:t>
            </a:r>
            <a:r>
              <a:rPr lang="en-US" sz="3200" dirty="0" err="1"/>
              <a:t>ē</a:t>
            </a:r>
            <a:r>
              <a:rPr lang="en-US" sz="3200" dirty="0"/>
              <a:t>/ /d/</a:t>
            </a:r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H="1" flipV="1">
            <a:off x="39624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H="1" flipV="1">
            <a:off x="4953000" y="3962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343400" y="3886200"/>
            <a:ext cx="304800" cy="914400"/>
            <a:chOff x="2736" y="2448"/>
            <a:chExt cx="192" cy="576"/>
          </a:xfrm>
        </p:grpSpPr>
        <p:sp>
          <p:nvSpPr>
            <p:cNvPr id="70678" name="Line 21"/>
            <p:cNvSpPr>
              <a:spLocks noChangeShapeType="1"/>
            </p:cNvSpPr>
            <p:nvPr/>
          </p:nvSpPr>
          <p:spPr bwMode="auto">
            <a:xfrm>
              <a:off x="2784" y="2448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Line 22"/>
            <p:cNvSpPr>
              <a:spLocks noChangeShapeType="1"/>
            </p:cNvSpPr>
            <p:nvPr/>
          </p:nvSpPr>
          <p:spPr bwMode="auto">
            <a:xfrm flipH="1">
              <a:off x="2736" y="28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Line 23"/>
            <p:cNvSpPr>
              <a:spLocks noChangeShapeType="1"/>
            </p:cNvSpPr>
            <p:nvPr/>
          </p:nvSpPr>
          <p:spPr bwMode="auto">
            <a:xfrm>
              <a:off x="2832" y="28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6" name="Rectangle 25"/>
          <p:cNvSpPr>
            <a:spLocks noChangeArrowheads="1"/>
          </p:cNvSpPr>
          <p:nvPr/>
        </p:nvSpPr>
        <p:spPr bwMode="auto">
          <a:xfrm>
            <a:off x="6324603" y="3352802"/>
            <a:ext cx="1869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/c/ /</a:t>
            </a:r>
            <a:r>
              <a:rPr lang="en-US" sz="3200" dirty="0" err="1"/>
              <a:t>ō</a:t>
            </a:r>
            <a:r>
              <a:rPr lang="en-US" sz="3200" dirty="0"/>
              <a:t>/ /m/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477000" y="3962400"/>
            <a:ext cx="1219200" cy="685800"/>
            <a:chOff x="4080" y="2496"/>
            <a:chExt cx="768" cy="432"/>
          </a:xfrm>
        </p:grpSpPr>
        <p:sp>
          <p:nvSpPr>
            <p:cNvPr id="70673" name="Line 28"/>
            <p:cNvSpPr>
              <a:spLocks noChangeShapeType="1"/>
            </p:cNvSpPr>
            <p:nvPr/>
          </p:nvSpPr>
          <p:spPr bwMode="auto">
            <a:xfrm flipH="1">
              <a:off x="4080" y="249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Line 29"/>
            <p:cNvSpPr>
              <a:spLocks noChangeShapeType="1"/>
            </p:cNvSpPr>
            <p:nvPr/>
          </p:nvSpPr>
          <p:spPr bwMode="auto">
            <a:xfrm flipH="1">
              <a:off x="4416" y="249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5" name="Line 30"/>
            <p:cNvSpPr>
              <a:spLocks noChangeShapeType="1"/>
            </p:cNvSpPr>
            <p:nvPr/>
          </p:nvSpPr>
          <p:spPr bwMode="auto">
            <a:xfrm flipH="1">
              <a:off x="4704" y="2496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1910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  <p:bldP spid="108548" grpId="0" animBg="1"/>
      <p:bldP spid="108549" grpId="0" animBg="1"/>
      <p:bldP spid="108550" grpId="0" animBg="1"/>
      <p:bldP spid="108551" grpId="0" autoUpdateAnimBg="0"/>
      <p:bldP spid="108555" grpId="0" autoUpdateAnimBg="0"/>
      <p:bldP spid="70683" grpId="0"/>
      <p:bldP spid="70681" grpId="0"/>
      <p:bldP spid="108562" grpId="0" animBg="1"/>
      <p:bldP spid="108563" grpId="0" animBg="1"/>
      <p:bldP spid="706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2" y="1572155"/>
            <a:ext cx="7907867" cy="5154612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Font typeface="Arial"/>
              <a:buChar char="•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Irregular and opaque words take longer to learn</a:t>
            </a:r>
          </a:p>
          <a:p>
            <a:pPr lvl="1">
              <a:buSzPct val="100000"/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Only 1-2 extra exposures for typical readers; many more for RD</a:t>
            </a:r>
          </a:p>
          <a:p>
            <a:pPr>
              <a:buSzPct val="100000"/>
              <a:buFont typeface="Arial"/>
              <a:buChar char="•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Most irregular words are off by only one element</a:t>
            </a:r>
          </a:p>
          <a:p>
            <a:pPr lvl="1">
              <a:buSzPct val="100000"/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said, put, comb, island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; multiple violations are rare: </a:t>
            </a: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one, iron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SzPct val="100000"/>
              <a:buFont typeface="Arial"/>
              <a:buChar char="•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Irregular words not a challenge for orthographic mapping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“Exception words are only exceptional when someone tries to read them by applying a [phonic] decoding strategy. When they are learned as sight words, they are secured in memory by the same connections as regularly spelled words . . .” (Ehri, 2005 p. 171-172)</a:t>
            </a:r>
          </a:p>
          <a:p>
            <a:pPr lvl="1">
              <a:buFont typeface="Arial"/>
              <a:buChar char="•"/>
            </a:pPr>
            <a:endParaRPr lang="en-US" sz="18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buFont typeface="Arial"/>
              <a:buChar char="•"/>
            </a:pPr>
            <a:endParaRPr lang="en-US" sz="22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News Gothic MT" charset="0"/>
                <a:ea typeface="ＭＳ Ｐゴシック" charset="0"/>
                <a:cs typeface="ＭＳ Ｐゴシック" charset="0"/>
              </a:rPr>
              <a:t>What about irregular words?</a:t>
            </a:r>
          </a:p>
        </p:txBody>
      </p:sp>
    </p:spTree>
    <p:extLst>
      <p:ext uri="{BB962C8B-B14F-4D97-AF65-F5344CB8AC3E}">
        <p14:creationId xmlns:p14="http://schemas.microsoft.com/office/powerpoint/2010/main" val="6080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38289"/>
            <a:ext cx="8103139" cy="5154612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Many regular words require mapping “adjustments” like irregular words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Silent e words, vowel digraphs, consonant digraphs are all opaque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Multisyllabic “regular” words with vowel reduction require mapping adjustment, much like irregular words (e.g., </a:t>
            </a:r>
            <a:r>
              <a:rPr lang="en-US" sz="1800" i="1" dirty="0">
                <a:latin typeface="Lucida Sans Unicode" charset="0"/>
                <a:ea typeface="ＭＳ Ｐゴシック" charset="0"/>
                <a:cs typeface="ＭＳ Ｐゴシック" charset="0"/>
              </a:rPr>
              <a:t>holiday, market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buSzPct val="100000"/>
              <a:buFont typeface="Arial"/>
              <a:buChar char="•"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Irregular words are not the </a:t>
            </a:r>
            <a:r>
              <a:rPr lang="en-US" sz="2200" i="1" dirty="0">
                <a:latin typeface="Lucida Sans Unicode" charset="0"/>
                <a:ea typeface="ＭＳ Ｐゴシック" charset="0"/>
                <a:cs typeface="ＭＳ Ｐゴシック" charset="0"/>
              </a:rPr>
              <a:t>cause</a:t>
            </a: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 of reading problems in English</a:t>
            </a:r>
          </a:p>
          <a:p>
            <a:pPr lvl="1">
              <a:buFont typeface="Arial"/>
              <a:buChar char="•"/>
            </a:pPr>
            <a:endParaRPr lang="en-US" sz="18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buFont typeface="Arial"/>
              <a:buChar char="•"/>
            </a:pPr>
            <a:endParaRPr lang="en-US" sz="22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News Gothic MT" charset="0"/>
                <a:ea typeface="ＭＳ Ｐゴシック" charset="0"/>
                <a:cs typeface="ＭＳ Ｐゴシック" charset="0"/>
              </a:rPr>
              <a:t>What about irregular words?</a:t>
            </a:r>
          </a:p>
        </p:txBody>
      </p:sp>
    </p:spTree>
    <p:extLst>
      <p:ext uri="{BB962C8B-B14F-4D97-AF65-F5344CB8AC3E}">
        <p14:creationId xmlns:p14="http://schemas.microsoft.com/office/powerpoint/2010/main" val="34824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735" y="1557867"/>
            <a:ext cx="8297335" cy="4876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Orthographic mapping requires: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Letter-sound proficiency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Phonemic proficiency (this goes well beyond what is tested on our universal screeners)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The ability to establish a relationship between sounds and letters unconsciously while reading</a:t>
            </a:r>
          </a:p>
          <a:p>
            <a:pPr>
              <a:defRPr/>
            </a:pPr>
            <a:endParaRPr lang="en-US" sz="24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en-US" sz="20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2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9"/>
            <a:ext cx="8567272" cy="1143000"/>
          </a:xfrm>
        </p:spPr>
        <p:txBody>
          <a:bodyPr/>
          <a:lstStyle/>
          <a:p>
            <a:pPr algn="ctr">
              <a:defRPr/>
            </a:pPr>
            <a: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  <a:t>How Words are Learned for </a:t>
            </a:r>
            <a:b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  <a:t>Instant, Effortless Retrieval</a:t>
            </a:r>
          </a:p>
        </p:txBody>
      </p:sp>
    </p:spTree>
    <p:extLst>
      <p:ext uri="{BB962C8B-B14F-4D97-AF65-F5344CB8AC3E}">
        <p14:creationId xmlns:p14="http://schemas.microsoft.com/office/powerpoint/2010/main" val="6104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735" y="1682495"/>
            <a:ext cx="8297335" cy="437997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spc="-40" dirty="0">
                <a:latin typeface="Lucida Sans Unicode" charset="0"/>
                <a:ea typeface="ＭＳ Ｐゴシック" charset="0"/>
                <a:cs typeface="ＭＳ Ｐゴシック" charset="0"/>
              </a:rPr>
              <a:t>Introduce the word orally first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spc="-40" dirty="0">
                <a:latin typeface="Lucida Sans Unicode" charset="0"/>
                <a:ea typeface="ＭＳ Ｐゴシック" charset="0"/>
                <a:cs typeface="ＭＳ Ｐゴシック" charset="0"/>
              </a:rPr>
              <a:t>Segment into phonemes verbally (no letters)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spc="-40" dirty="0">
                <a:latin typeface="Lucida Sans Unicode" charset="0"/>
                <a:ea typeface="ＭＳ Ｐゴシック" charset="0"/>
                <a:cs typeface="ＭＳ Ｐゴシック" charset="0"/>
              </a:rPr>
              <a:t>Emphasize each phoneme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spc="-40" dirty="0">
                <a:latin typeface="Lucida Sans Unicode" charset="0"/>
                <a:ea typeface="ＭＳ Ｐゴシック" charset="0"/>
                <a:cs typeface="ＭＳ Ｐゴシック" charset="0"/>
              </a:rPr>
              <a:t>Ask for letters associated with phonemes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spc="-40" dirty="0">
                <a:latin typeface="Lucida Sans Unicode" charset="0"/>
                <a:ea typeface="ＭＳ Ｐゴシック" charset="0"/>
                <a:cs typeface="ＭＳ Ｐゴシック" charset="0"/>
              </a:rPr>
              <a:t>Build a “phonological framework”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Focus first on regular letter-sound connections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spc="-40" dirty="0">
                <a:latin typeface="Lucida Sans Unicode" charset="0"/>
                <a:ea typeface="ＭＳ Ｐゴシック" charset="0"/>
                <a:cs typeface="ＭＳ Ｐゴシック" charset="0"/>
              </a:rPr>
              <a:t>Elaborate if possible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spc="-40" dirty="0">
                <a:latin typeface="Lucida Sans Unicode" charset="0"/>
                <a:ea typeface="ＭＳ Ｐゴシック" charset="0"/>
                <a:cs typeface="ＭＳ Ｐゴシック" charset="0"/>
              </a:rPr>
              <a:t>Then work that word into a stack of flash cards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US" sz="26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9"/>
            <a:ext cx="856727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Effective Use of Flash Cards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From the Perspective of Orthographic Mapping</a:t>
            </a:r>
            <a:endParaRPr lang="en-US" sz="24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417638"/>
            <a:ext cx="8940800" cy="5440363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i="1" spc="-131" dirty="0">
                <a:latin typeface="Lucida Sans Unicode" charset="0"/>
                <a:ea typeface="ＭＳ Ｐゴシック" charset="0"/>
                <a:cs typeface="ＭＳ Ｐゴシック" charset="0"/>
              </a:rPr>
              <a:t>ight words </a:t>
            </a: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are e</a:t>
            </a: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ffortless 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 pre-cognitive—words “</a:t>
            </a:r>
            <a:r>
              <a:rPr lang="en-US" sz="2200" spc="-60" dirty="0">
                <a:latin typeface="Lucida Sans Unicode" charset="0"/>
                <a:ea typeface="ＭＳ Ｐゴシック" charset="0"/>
                <a:cs typeface="ＭＳ Ｐゴシック" charset="0"/>
              </a:rPr>
              <a:t>pop out”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The elusive key to reading fluency is: </a:t>
            </a:r>
          </a:p>
          <a:p>
            <a:pPr marL="392104" lvl="1" indent="0" algn="ctr">
              <a:spcAft>
                <a:spcPts val="600"/>
              </a:spcAft>
              <a:buNone/>
              <a:defRPr/>
            </a:pPr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>
                <a:latin typeface="Lucida Sans Unicode" charset="0"/>
                <a:ea typeface="ＭＳ Ｐゴシック" charset="0"/>
                <a:cs typeface="ＭＳ Ｐゴシック" charset="0"/>
              </a:rPr>
              <a:t>SIGHT VOCABULARY SIZE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With a large sight vocabulary: </a:t>
            </a:r>
          </a:p>
          <a:p>
            <a:pPr marL="914377" lvl="3" indent="0">
              <a:spcAft>
                <a:spcPts val="600"/>
              </a:spcAft>
              <a:buNone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Most (or all) words “pop out”; reading is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fast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accurate</a:t>
            </a:r>
          </a:p>
          <a:p>
            <a:pPr lvl="2">
              <a:spcAft>
                <a:spcPts val="600"/>
              </a:spcAft>
              <a:buFont typeface="Arial"/>
              <a:buChar char="•"/>
              <a:defRPr/>
            </a:pPr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With a limited sight vocabulary: </a:t>
            </a:r>
          </a:p>
          <a:p>
            <a:pPr lvl="3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Reading is effortful and often inaccurate because too many unfamiliar words require attention and strategic decoding</a:t>
            </a:r>
          </a:p>
          <a:p>
            <a:pPr lvl="3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Poor fluency is NOT about speed of access to known words</a:t>
            </a:r>
            <a:endParaRPr lang="en-US" sz="22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2">
              <a:buFont typeface="Arial"/>
              <a:buChar char="•"/>
              <a:defRPr/>
            </a:pPr>
            <a:endParaRPr lang="en-US" sz="22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Sight Vocabulary and</a:t>
            </a:r>
            <a:b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Reading Fluency</a:t>
            </a:r>
          </a:p>
        </p:txBody>
      </p:sp>
    </p:spTree>
    <p:extLst>
      <p:ext uri="{BB962C8B-B14F-4D97-AF65-F5344CB8AC3E}">
        <p14:creationId xmlns:p14="http://schemas.microsoft.com/office/powerpoint/2010/main" val="6802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417638"/>
            <a:ext cx="8940800" cy="5440363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spc="-131" dirty="0">
                <a:solidFill>
                  <a:srgbClr val="FF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Word reading fluency</a:t>
            </a: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 is primarily based on the . . .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Size of the </a:t>
            </a:r>
            <a:r>
              <a:rPr lang="en-US" sz="2400" b="1" spc="-131" dirty="0">
                <a:solidFill>
                  <a:srgbClr val="FF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sight vocabulary/orthographic lexicon</a:t>
            </a: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, which is based on  . . . 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How skilled a student is in remembering words (</a:t>
            </a:r>
            <a:r>
              <a:rPr lang="en-US" sz="2400" b="1" spc="-131" dirty="0">
                <a:solidFill>
                  <a:srgbClr val="FF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orthographic mapping skills</a:t>
            </a: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) combined with reading experience, and orthographic mapping is based on  . . . 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spc="-131" dirty="0">
                <a:solidFill>
                  <a:srgbClr val="FF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Letter-sound proficiency</a:t>
            </a: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/automaticity (unconscious access to the sounds letters represent) AND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spc="-131" dirty="0">
                <a:solidFill>
                  <a:srgbClr val="FF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Phonemic proficiency</a:t>
            </a: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/automaticity (unconscious access to phonemes in spoken words)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This latter skill is a universally missing element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(Develops in typical readers, but not in struggling readers)</a:t>
            </a:r>
            <a:endParaRPr lang="en-US" sz="22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The “Path” to Fluent Word Reading</a:t>
            </a:r>
          </a:p>
        </p:txBody>
      </p:sp>
    </p:spTree>
    <p:extLst>
      <p:ext uri="{BB962C8B-B14F-4D97-AF65-F5344CB8AC3E}">
        <p14:creationId xmlns:p14="http://schemas.microsoft.com/office/powerpoint/2010/main" val="6905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PREVENTION AND INTERVENTION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9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344" y="1524000"/>
            <a:ext cx="8876656" cy="49433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The problem with the term “research based”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No Consumer Reports-style opportunity exists</a:t>
            </a:r>
          </a:p>
          <a:p>
            <a:pPr lvl="1">
              <a:spcAft>
                <a:spcPts val="0"/>
              </a:spcAft>
            </a:pPr>
            <a:r>
              <a:rPr lang="en-US" sz="1800" i="1" dirty="0"/>
              <a:t>What Works Clearinghouse, </a:t>
            </a:r>
            <a:r>
              <a:rPr lang="en-US" sz="1800" i="1" dirty="0" err="1"/>
              <a:t>bestevidence.org</a:t>
            </a:r>
            <a:r>
              <a:rPr lang="en-US" sz="1800" dirty="0"/>
              <a:t>, etc. have major problems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Use of effect size to determine efficacy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Very limited number of studies for any given program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The National Reading Panel (NRP) avoided this by focusing on principles and approaches, not programs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IES Practice Guides focus on principles and approaches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There is no substitute for well-informed educational professionals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Analogy of carpenter and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Research-Based Principles vs. Research-Based Programs</a:t>
            </a:r>
          </a:p>
        </p:txBody>
      </p:sp>
    </p:spTree>
    <p:extLst>
      <p:ext uri="{BB962C8B-B14F-4D97-AF65-F5344CB8AC3E}">
        <p14:creationId xmlns:p14="http://schemas.microsoft.com/office/powerpoint/2010/main" val="37172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latin typeface="Lucida Sans Unicode" charset="0"/>
                <a:ea typeface="ＭＳ Ｐゴシック" charset="0"/>
                <a:cs typeface="ＭＳ Ｐゴシック" charset="0"/>
              </a:rPr>
              <a:t>The Alphabetic Principle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1" y="1320800"/>
            <a:ext cx="8547100" cy="5537200"/>
          </a:xfrm>
        </p:spPr>
        <p:txBody>
          <a:bodyPr/>
          <a:lstStyle/>
          <a:p>
            <a:pPr lvl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Chinese writing vs. alphabetic writing</a:t>
            </a:r>
          </a:p>
          <a:p>
            <a:pPr lvl="1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We do not write words! </a:t>
            </a:r>
          </a:p>
          <a:p>
            <a:pPr lvl="2">
              <a:spcAft>
                <a:spcPts val="1200"/>
              </a:spcAft>
              <a:buFont typeface="Arial"/>
              <a:buChar char="•"/>
              <a:defRPr/>
            </a:pPr>
            <a:r>
              <a:rPr lang="en-US" sz="2200" spc="-131" dirty="0">
                <a:latin typeface="Lucida Sans Unicode" charset="0"/>
                <a:ea typeface="ＭＳ Ｐゴシック" charset="0"/>
                <a:cs typeface="ＭＳ Ｐゴシック" charset="0"/>
              </a:rPr>
              <a:t>We write sequences of characters designed to represent sequences of phonemes in spoken words</a:t>
            </a:r>
          </a:p>
          <a:p>
            <a:pPr lvl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Poor access to the phonemes makes reading alphabetic languages very difficult</a:t>
            </a:r>
          </a:p>
          <a:p>
            <a:pPr lvl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spc="-131" dirty="0">
                <a:latin typeface="Lucida Sans Unicode" charset="0"/>
                <a:ea typeface="ＭＳ Ｐゴシック" charset="0"/>
                <a:cs typeface="ＭＳ Ｐゴシック" charset="0"/>
              </a:rPr>
              <a:t>Phoneme skills are needed for BOTH sounding out new words AND remembering the words we read</a:t>
            </a:r>
            <a:endParaRPr lang="en-US" sz="22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2">
              <a:buFont typeface="Arial"/>
              <a:buChar char="•"/>
              <a:defRPr/>
            </a:pPr>
            <a:endParaRPr lang="en-US" sz="22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344" y="1524000"/>
            <a:ext cx="8287664" cy="494336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Socioeconomic Status (SES) is moderately correlated with reading outcomes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But correlation does not mean causation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Effective instruction and intervention have been shown to be highly effective with low SES students</a:t>
            </a:r>
          </a:p>
          <a:p>
            <a:pPr lvl="1">
              <a:spcAft>
                <a:spcPts val="300"/>
              </a:spcAft>
            </a:pPr>
            <a:r>
              <a:rPr lang="en-US" sz="2200" dirty="0"/>
              <a:t>However, reading comprehension (RC) difficulties may continue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Yet word reading no longer compromises reading comprehension, so there are RC improvements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Often blame is misplaced </a:t>
            </a:r>
            <a:r>
              <a:rPr lang="mr-IN" sz="2200" dirty="0"/>
              <a:t>–</a:t>
            </a:r>
            <a:r>
              <a:rPr lang="en-US" sz="2200" dirty="0"/>
              <a:t> inadequate instructional philosophies and practices get conflated with low 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Role of Socio-Economic Factors</a:t>
            </a:r>
          </a:p>
        </p:txBody>
      </p:sp>
    </p:spTree>
    <p:extLst>
      <p:ext uri="{BB962C8B-B14F-4D97-AF65-F5344CB8AC3E}">
        <p14:creationId xmlns:p14="http://schemas.microsoft.com/office/powerpoint/2010/main" val="9606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344" y="1437196"/>
            <a:ext cx="8287664" cy="50301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Hundreds of studies with consistent findings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Findings support the Simple View of Reading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Word reading develops similarly to native speakers (in the absence of the phonological-core deficit)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Perhaps brief time lag, depending on age, previous reading acquisition, similarities across languages, etc.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Generally, PA transfers across languages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Comprehension lag (5-6 years) due to language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English Language Learners</a:t>
            </a:r>
          </a:p>
        </p:txBody>
      </p:sp>
    </p:spTree>
    <p:extLst>
      <p:ext uri="{BB962C8B-B14F-4D97-AF65-F5344CB8AC3E}">
        <p14:creationId xmlns:p14="http://schemas.microsoft.com/office/powerpoint/2010/main" val="22131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524000"/>
            <a:ext cx="8318500" cy="460247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i="1" dirty="0"/>
              <a:t>Overall</a:t>
            </a:r>
            <a:r>
              <a:rPr lang="en-US" sz="2200" dirty="0"/>
              <a:t> improvement in reading scores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Average of 8 standard score point equivalent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(Standard score point equivalent based upon effect sizes comparing groups, not national norms)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Results did not always last after 1-2 year follow ups</a:t>
            </a:r>
          </a:p>
          <a:p>
            <a:pPr marL="109537" indent="0">
              <a:spcAft>
                <a:spcPts val="1200"/>
              </a:spcAft>
              <a:buNone/>
            </a:pPr>
            <a:r>
              <a:rPr lang="en-US" sz="2200" dirty="0"/>
              <a:t>HOWEVER . . .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At-risk students averaged a gain of the equivalent of 13 standard scores!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Gains increased to an average of 20 point equivalent at 6 month to 2 year follow ups!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 Results</a:t>
            </a:r>
            <a:br>
              <a:rPr lang="en-US" sz="2800" dirty="0"/>
            </a:br>
            <a:r>
              <a:rPr lang="en-US" sz="2400" dirty="0"/>
              <a:t>K-1 phonological Awareness Instruction</a:t>
            </a:r>
          </a:p>
        </p:txBody>
      </p:sp>
    </p:spTree>
    <p:extLst>
      <p:ext uri="{BB962C8B-B14F-4D97-AF65-F5344CB8AC3E}">
        <p14:creationId xmlns:p14="http://schemas.microsoft.com/office/powerpoint/2010/main" val="843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84288"/>
            <a:ext cx="8331200" cy="5154612"/>
          </a:xfrm>
        </p:spPr>
        <p:txBody>
          <a:bodyPr/>
          <a:lstStyle/>
          <a:p>
            <a:pPr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Tier 1 instruction – What is effective K-1?</a:t>
            </a:r>
            <a:endParaRPr lang="en-US" sz="20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KEY COMPONENTS</a:t>
            </a:r>
          </a:p>
          <a:p>
            <a:pPr lvl="1"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Phonological Awareness</a:t>
            </a:r>
          </a:p>
          <a:p>
            <a:pPr lvl="1"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Letter-Sound Knowledge</a:t>
            </a:r>
          </a:p>
          <a:p>
            <a:pPr lvl="1"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Connecting phonological awareness to word-level reading</a:t>
            </a:r>
          </a:p>
          <a:p>
            <a:pPr lvl="1"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Good teaching techniques based on general learning principles</a:t>
            </a:r>
          </a:p>
          <a:p>
            <a:pPr lvl="2">
              <a:defRPr/>
            </a:pPr>
            <a:r>
              <a:rPr lang="en-US" sz="1600" spc="-40" dirty="0">
                <a:latin typeface="Lucida Sans Unicode" charset="0"/>
                <a:ea typeface="ＭＳ Ｐゴシック" charset="0"/>
                <a:cs typeface="ＭＳ Ｐゴシック" charset="0"/>
              </a:rPr>
              <a:t>Seems to be the focus of RTI efforts</a:t>
            </a:r>
          </a:p>
          <a:p>
            <a:pPr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Early, rigorous development of PA and LS skills in K-1 dramatically reduces the number of struggling readers</a:t>
            </a:r>
          </a:p>
          <a:p>
            <a:pPr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Quick Survey:</a:t>
            </a:r>
          </a:p>
          <a:p>
            <a:pPr lvl="1">
              <a:defRPr/>
            </a:pPr>
            <a:r>
              <a:rPr lang="en-US" sz="1800" spc="-40" dirty="0">
                <a:latin typeface="Lucida Sans Unicode" charset="0"/>
                <a:ea typeface="ＭＳ Ｐゴシック" charset="0"/>
                <a:cs typeface="ＭＳ Ｐゴシック" charset="0"/>
              </a:rPr>
              <a:t>How many of you work in schools that have a formalized, systematic, whole class, Tier 1 PA training in K-1?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67272" cy="1143000"/>
          </a:xfrm>
        </p:spPr>
        <p:txBody>
          <a:bodyPr/>
          <a:lstStyle/>
          <a:p>
            <a:pPr>
              <a:defRPr/>
            </a:pPr>
            <a:r>
              <a:rPr lang="en-US" sz="2800" spc="-40" dirty="0">
                <a:latin typeface="Lucida Sans Unicode" charset="0"/>
                <a:ea typeface="ＭＳ Ｐゴシック" charset="0"/>
                <a:cs typeface="ＭＳ Ｐゴシック" charset="0"/>
              </a:rPr>
              <a:t>I. Prevention of Word-Level Reading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3454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2" y="1731523"/>
            <a:ext cx="8500535" cy="4707378"/>
          </a:xfrm>
        </p:spPr>
        <p:txBody>
          <a:bodyPr/>
          <a:lstStyle/>
          <a:p>
            <a:pPr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Numerous reviews of intervention research and meta-analyses have been conducted since 1999</a:t>
            </a:r>
          </a:p>
          <a:p>
            <a:pPr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They routinely look at the obvious factors:</a:t>
            </a:r>
          </a:p>
          <a:p>
            <a:pPr lvl="1"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Socioeconomic Status (SES)</a:t>
            </a:r>
          </a:p>
          <a:p>
            <a:pPr lvl="1"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Age of students (e.g., 2</a:t>
            </a:r>
            <a:r>
              <a:rPr lang="en-US" sz="20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 graders vs. 5</a:t>
            </a:r>
            <a:r>
              <a:rPr lang="en-US" sz="20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 graders vs. 9</a:t>
            </a:r>
            <a:r>
              <a:rPr lang="en-US" sz="20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 graders)</a:t>
            </a:r>
          </a:p>
          <a:p>
            <a:pPr lvl="1"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Length of intervention (e.g., 35 hours? 65 hours? 110 hours?)</a:t>
            </a:r>
          </a:p>
          <a:p>
            <a:pPr lvl="1"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Group size (e.g., 1:1? 1:3? 1:5? 1:8? whole class?)</a:t>
            </a:r>
          </a:p>
          <a:p>
            <a:pPr lvl="1"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Severity of problem (2</a:t>
            </a:r>
            <a:r>
              <a:rPr lang="en-US" sz="20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 percentile? 10</a:t>
            </a:r>
            <a:r>
              <a:rPr lang="en-US" sz="20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? 20</a:t>
            </a:r>
            <a:r>
              <a:rPr lang="en-US" sz="20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? 30</a:t>
            </a:r>
            <a:r>
              <a:rPr lang="en-US" sz="2000" spc="-4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?)</a:t>
            </a:r>
          </a:p>
          <a:p>
            <a:pPr>
              <a:defRPr/>
            </a:pPr>
            <a:r>
              <a:rPr lang="en-US" sz="2400" spc="-60" dirty="0">
                <a:latin typeface="Lucida Sans Unicode" charset="0"/>
                <a:ea typeface="ＭＳ Ｐゴシック" charset="0"/>
                <a:cs typeface="ＭＳ Ｐゴシック" charset="0"/>
              </a:rPr>
              <a:t>Contrary to the expectations, the first two show small effects and the other three show no consistent effects</a:t>
            </a:r>
          </a:p>
          <a:p>
            <a:pPr lvl="1">
              <a:defRPr/>
            </a:pPr>
            <a:r>
              <a:rPr lang="en-US" sz="2000" spc="-60" dirty="0">
                <a:latin typeface="Lucida Sans Unicode" charset="0"/>
                <a:ea typeface="ＭＳ Ｐゴシック" charset="0"/>
                <a:cs typeface="ＭＳ Ｐゴシック" charset="0"/>
              </a:rPr>
              <a:t>SES showed much impact with reading comprehension, however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469" y="274639"/>
            <a:ext cx="900853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spc="-60" dirty="0">
                <a:latin typeface="Lucida Sans Unicode" charset="0"/>
                <a:ea typeface="ＭＳ Ｐゴシック" charset="0"/>
                <a:cs typeface="ＭＳ Ｐゴシック" charset="0"/>
              </a:rPr>
              <a:t>A Recent Finding about </a:t>
            </a:r>
            <a:br>
              <a:rPr lang="en-US" sz="3200" spc="-6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en-US" sz="3200" spc="-60" dirty="0">
                <a:latin typeface="Lucida Sans Unicode" charset="0"/>
                <a:ea typeface="ＭＳ Ｐゴシック" charset="0"/>
                <a:cs typeface="ＭＳ Ｐゴシック" charset="0"/>
              </a:rPr>
              <a:t>Intervention Research</a:t>
            </a:r>
          </a:p>
        </p:txBody>
      </p:sp>
    </p:spTree>
    <p:extLst>
      <p:ext uri="{BB962C8B-B14F-4D97-AF65-F5344CB8AC3E}">
        <p14:creationId xmlns:p14="http://schemas.microsoft.com/office/powerpoint/2010/main" val="34211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2" y="1811870"/>
            <a:ext cx="7908585" cy="462703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200" spc="-40" dirty="0">
                <a:latin typeface="Lucida Sans Unicode" charset="0"/>
                <a:ea typeface="ＭＳ Ｐゴシック" charset="0"/>
                <a:cs typeface="ＭＳ Ｐゴシック" charset="0"/>
              </a:rPr>
              <a:t>Using standard scores to determine effectiveness</a:t>
            </a:r>
            <a:endParaRPr lang="en-US" sz="1800" spc="-6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200" spc="-60" dirty="0">
                <a:latin typeface="Lucida Sans Unicode" charset="0"/>
                <a:ea typeface="ＭＳ Ｐゴシック" charset="0"/>
                <a:cs typeface="ＭＳ Ｐゴシック" charset="0"/>
              </a:rPr>
              <a:t>This results in three groups of intervention results</a:t>
            </a:r>
          </a:p>
          <a:p>
            <a:pPr lvl="1">
              <a:defRPr/>
            </a:pPr>
            <a:r>
              <a:rPr lang="en-US" sz="1800" i="1" spc="-60" dirty="0">
                <a:latin typeface="Lucida Sans Unicode" charset="0"/>
                <a:ea typeface="ＭＳ Ｐゴシック" charset="0"/>
                <a:cs typeface="ＭＳ Ｐゴシック" charset="0"/>
              </a:rPr>
              <a:t>Minimal results group: </a:t>
            </a: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0 to 5 standard score improvements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600" spc="-60" dirty="0">
                <a:latin typeface="Lucida Sans Unicode" charset="0"/>
                <a:ea typeface="ＭＳ Ｐゴシック" charset="0"/>
                <a:cs typeface="ＭＳ Ｐゴシック" charset="0"/>
              </a:rPr>
              <a:t>Mostly 2-4 points</a:t>
            </a:r>
          </a:p>
          <a:p>
            <a:pPr lvl="1">
              <a:defRPr/>
            </a:pPr>
            <a:r>
              <a:rPr lang="en-US" sz="1800" i="1" spc="-60" dirty="0">
                <a:latin typeface="Lucida Sans Unicode" charset="0"/>
                <a:ea typeface="ＭＳ Ｐゴシック" charset="0"/>
                <a:cs typeface="ＭＳ Ｐゴシック" charset="0"/>
              </a:rPr>
              <a:t>Moderate results group:</a:t>
            </a: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 6 to 9 standard score improvements</a:t>
            </a:r>
          </a:p>
          <a:p>
            <a:pPr lvl="2">
              <a:spcAft>
                <a:spcPts val="600"/>
              </a:spcAft>
              <a:defRPr/>
            </a:pPr>
            <a:r>
              <a:rPr lang="en-US" sz="1600" spc="-60" dirty="0">
                <a:latin typeface="Lucida Sans Unicode" charset="0"/>
                <a:ea typeface="ＭＳ Ｐゴシック" charset="0"/>
                <a:cs typeface="ＭＳ Ｐゴシック" charset="0"/>
              </a:rPr>
              <a:t>Mostly 6-7 points</a:t>
            </a:r>
          </a:p>
          <a:p>
            <a:pPr lvl="1">
              <a:defRPr/>
            </a:pPr>
            <a:r>
              <a:rPr lang="en-US" sz="1800" i="1" spc="-60" dirty="0">
                <a:latin typeface="Lucida Sans Unicode" charset="0"/>
                <a:ea typeface="ＭＳ Ｐゴシック" charset="0"/>
                <a:cs typeface="ＭＳ Ｐゴシック" charset="0"/>
              </a:rPr>
              <a:t>Highly successful group:</a:t>
            </a: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 10 to 25 standard score point improvements</a:t>
            </a:r>
          </a:p>
          <a:p>
            <a:pPr lvl="2">
              <a:defRPr/>
            </a:pPr>
            <a:r>
              <a:rPr lang="en-US" sz="1600" spc="-60" dirty="0">
                <a:latin typeface="Lucida Sans Unicode" charset="0"/>
                <a:ea typeface="ＭＳ Ｐゴシック" charset="0"/>
                <a:cs typeface="ＭＳ Ｐゴシック" charset="0"/>
              </a:rPr>
              <a:t>Mostly 14-17 points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469" y="274639"/>
            <a:ext cx="9008532" cy="1143000"/>
          </a:xfrm>
        </p:spPr>
        <p:txBody>
          <a:bodyPr/>
          <a:lstStyle/>
          <a:p>
            <a:pPr algn="ctr">
              <a:defRPr/>
            </a:pPr>
            <a:r>
              <a:rPr lang="en-US" sz="2800" spc="-60" dirty="0">
                <a:latin typeface="Lucida Sans Unicode" charset="0"/>
                <a:ea typeface="ＭＳ Ｐゴシック" charset="0"/>
                <a:cs typeface="ＭＳ Ｐゴシック" charset="0"/>
              </a:rPr>
              <a:t>A Recent Finding about </a:t>
            </a:r>
            <a:br>
              <a:rPr lang="en-US" sz="2800" spc="-6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en-US" sz="2800" spc="-60" dirty="0">
                <a:latin typeface="Lucida Sans Unicode" charset="0"/>
                <a:ea typeface="ＭＳ Ｐゴシック" charset="0"/>
                <a:cs typeface="ＭＳ Ｐゴシック" charset="0"/>
              </a:rPr>
              <a:t>Intervention Research</a:t>
            </a:r>
            <a:endParaRPr lang="en-US" sz="2600" spc="-6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405470"/>
            <a:ext cx="8551333" cy="5033433"/>
          </a:xfrm>
        </p:spPr>
        <p:txBody>
          <a:bodyPr/>
          <a:lstStyle/>
          <a:p>
            <a:pPr>
              <a:defRPr/>
            </a:pPr>
            <a:r>
              <a:rPr lang="en-US" sz="2200" spc="-60" dirty="0">
                <a:latin typeface="Lucida Sans Unicode" charset="0"/>
                <a:ea typeface="ＭＳ Ｐゴシック" charset="0"/>
                <a:cs typeface="ＭＳ Ｐゴシック" charset="0"/>
              </a:rPr>
              <a:t>Minimal Group (0 – 5.85 SS improvements) 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None formally trained phonological awareness/analysis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Most did explicit, systematic phonics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All provided reading practice with connected text</a:t>
            </a:r>
          </a:p>
          <a:p>
            <a:pPr>
              <a:defRPr/>
            </a:pPr>
            <a:r>
              <a:rPr lang="en-US" sz="2200" spc="-60" dirty="0">
                <a:latin typeface="Lucida Sans Unicode" charset="0"/>
                <a:ea typeface="ＭＳ Ｐゴシック" charset="0"/>
                <a:cs typeface="ＭＳ Ｐゴシック" charset="0"/>
              </a:rPr>
              <a:t>Moderate Group (6-9 SS improvements)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All did explicit, systematic phonics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All provided reading practice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All trained phonological segmentation and/or blending</a:t>
            </a:r>
          </a:p>
          <a:p>
            <a:pPr lvl="2">
              <a:defRPr/>
            </a:pPr>
            <a:r>
              <a:rPr lang="en-US" sz="1600" spc="-60" dirty="0">
                <a:latin typeface="Lucida Sans Unicode" charset="0"/>
                <a:ea typeface="ＭＳ Ｐゴシック" charset="0"/>
                <a:cs typeface="ＭＳ Ｐゴシック" charset="0"/>
              </a:rPr>
              <a:t>This is “basic phonological awareness” (mastered by most at end of 1</a:t>
            </a:r>
            <a:r>
              <a:rPr lang="en-US" sz="1600" spc="-6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1600" spc="-60" dirty="0">
                <a:latin typeface="Lucida Sans Unicode" charset="0"/>
                <a:ea typeface="ＭＳ Ｐゴシック" charset="0"/>
                <a:cs typeface="ＭＳ Ｐゴシック" charset="0"/>
              </a:rPr>
              <a:t> grade)</a:t>
            </a:r>
          </a:p>
          <a:p>
            <a:pPr>
              <a:defRPr/>
            </a:pPr>
            <a:r>
              <a:rPr lang="en-US" sz="2200" spc="-60" dirty="0">
                <a:latin typeface="Lucida Sans Unicode" charset="0"/>
                <a:ea typeface="ＭＳ Ｐゴシック" charset="0"/>
                <a:cs typeface="ＭＳ Ｐゴシック" charset="0"/>
              </a:rPr>
              <a:t>Highly Successful Group (10-25 point improvements)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Aggressively addressed PA issues so they were ”normalized”</a:t>
            </a:r>
          </a:p>
          <a:p>
            <a:pPr lvl="2">
              <a:defRPr/>
            </a:pPr>
            <a:r>
              <a:rPr lang="en-US" sz="1600" spc="-60" dirty="0">
                <a:latin typeface="Lucida Sans Unicode" charset="0"/>
                <a:ea typeface="ＭＳ Ｐゴシック" charset="0"/>
                <a:cs typeface="ＭＳ Ｐゴシック" charset="0"/>
              </a:rPr>
              <a:t>NOT first grade level, but to proficiency (like typically developing 3rd-5th grader)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All did explicit, systematic phonics</a:t>
            </a:r>
          </a:p>
          <a:p>
            <a:pPr lvl="1">
              <a:defRPr/>
            </a:pPr>
            <a:r>
              <a:rPr lang="en-US" sz="1800" spc="-60" dirty="0">
                <a:latin typeface="Lucida Sans Unicode" charset="0"/>
                <a:ea typeface="ＭＳ Ｐゴシック" charset="0"/>
                <a:cs typeface="ＭＳ Ｐゴシック" charset="0"/>
              </a:rPr>
              <a:t>All provided reading practice with connected text</a:t>
            </a:r>
            <a:endParaRPr lang="en-US" sz="1500" i="1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sz="1600" spc="-6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469" y="274639"/>
            <a:ext cx="9008532" cy="1143000"/>
          </a:xfrm>
        </p:spPr>
        <p:txBody>
          <a:bodyPr/>
          <a:lstStyle/>
          <a:p>
            <a:pPr algn="ctr">
              <a:defRPr/>
            </a:pPr>
            <a:r>
              <a:rPr lang="en-US" sz="2800" spc="-60" dirty="0">
                <a:latin typeface="Lucida Sans Unicode" charset="0"/>
                <a:ea typeface="ＭＳ Ｐゴシック" charset="0"/>
                <a:cs typeface="ＭＳ Ｐゴシック" charset="0"/>
              </a:rPr>
              <a:t>A Recent Finding about </a:t>
            </a:r>
            <a:br>
              <a:rPr lang="en-US" sz="2800" spc="-60" dirty="0">
                <a:latin typeface="Lucida Sans Unicode" charset="0"/>
                <a:ea typeface="ＭＳ Ｐゴシック" charset="0"/>
                <a:cs typeface="ＭＳ Ｐゴシック" charset="0"/>
              </a:rPr>
            </a:br>
            <a:r>
              <a:rPr lang="en-US" sz="2800" spc="-60" dirty="0">
                <a:latin typeface="Lucida Sans Unicode" charset="0"/>
                <a:ea typeface="ＭＳ Ｐゴシック" charset="0"/>
                <a:cs typeface="ＭＳ Ｐゴシック" charset="0"/>
              </a:rPr>
              <a:t>Intervention Research</a:t>
            </a:r>
            <a:endParaRPr lang="en-US" sz="2600" spc="-6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effectLst/>
              </a:rPr>
              <a:t>SUMMARY AND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CONCLUSIONS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24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776" y="1284289"/>
            <a:ext cx="8008939" cy="5154612"/>
          </a:xfrm>
        </p:spPr>
        <p:txBody>
          <a:bodyPr/>
          <a:lstStyle/>
          <a:p>
            <a:pPr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Word-level reading is primarily phonological</a:t>
            </a:r>
          </a:p>
          <a:p>
            <a:pPr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This is based upon the alphabetic nature of our writing system</a:t>
            </a:r>
          </a:p>
          <a:p>
            <a:pPr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Visual skills not a source of reading problems</a:t>
            </a:r>
          </a:p>
          <a:p>
            <a:pPr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Skilled readers are all good at phonic decoding and orthographic mapping </a:t>
            </a:r>
            <a:r>
              <a:rPr lang="mr-IN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 neither is optional</a:t>
            </a: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Weaker readers are weak in both</a:t>
            </a: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Phonics skills are essential, but not enough</a:t>
            </a: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Skilled readers have large sight vocabularies, weak readers do not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74639"/>
            <a:ext cx="8417859" cy="11430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Lucida Sans Unicode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14114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776" y="1284289"/>
            <a:ext cx="8008939" cy="5154612"/>
          </a:xfrm>
        </p:spPr>
        <p:txBody>
          <a:bodyPr/>
          <a:lstStyle/>
          <a:p>
            <a:pPr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Fluency is a function of sight vocabulary size</a:t>
            </a:r>
          </a:p>
          <a:p>
            <a:pPr lvl="1"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000" spc="-40" dirty="0">
                <a:latin typeface="Lucida Sans Unicode" charset="0"/>
                <a:ea typeface="ＭＳ Ｐゴシック" charset="0"/>
                <a:cs typeface="ＭＳ Ｐゴシック" charset="0"/>
              </a:rPr>
              <a:t>And a few other smaller contributors </a:t>
            </a:r>
          </a:p>
          <a:p>
            <a:pPr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For poor orthographic mappers, practice does not improve reading</a:t>
            </a:r>
          </a:p>
          <a:p>
            <a:pPr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For skilled orthographic mappers, reading does not improve without practice</a:t>
            </a:r>
          </a:p>
          <a:p>
            <a:pPr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400" spc="-40" dirty="0">
                <a:latin typeface="Lucida Sans Unicode" charset="0"/>
                <a:ea typeface="ＭＳ Ｐゴシック" charset="0"/>
                <a:cs typeface="ＭＳ Ｐゴシック" charset="0"/>
              </a:rPr>
              <a:t>Most reading problems are very preventable</a:t>
            </a:r>
          </a:p>
          <a:p>
            <a:pPr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n-US" sz="2400" spc="-51" dirty="0">
                <a:latin typeface="Lucida Sans Unicode" charset="0"/>
                <a:ea typeface="ＭＳ Ｐゴシック" charset="0"/>
                <a:cs typeface="ＭＳ Ｐゴシック" charset="0"/>
              </a:rPr>
              <a:t>The most highly effective word-reading intervention outcomes “normalized” phonemic awareness, trained letter-sound skills, and did reading practice</a:t>
            </a:r>
          </a:p>
          <a:p>
            <a:pPr>
              <a:buSzPct val="100000"/>
              <a:buFont typeface="Arial"/>
              <a:buChar char="•"/>
              <a:defRPr/>
            </a:pPr>
            <a:endParaRPr lang="en-US" sz="24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buSzPct val="100000"/>
              <a:buFont typeface="Arial"/>
              <a:buChar char="•"/>
              <a:defRPr/>
            </a:pPr>
            <a:endParaRPr lang="en-US" sz="2400" spc="-4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2" y="274639"/>
            <a:ext cx="8417859" cy="11430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Lucida Sans Unicode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8648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3546"/>
            <a:ext cx="8540496" cy="4812367"/>
          </a:xfrm>
        </p:spPr>
        <p:txBody>
          <a:bodyPr/>
          <a:lstStyle/>
          <a:p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Multiple definitions – organizations and popular</a:t>
            </a:r>
          </a:p>
          <a:p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Researcher Definition:</a:t>
            </a:r>
          </a:p>
          <a:p>
            <a:pPr marL="630223" lvl="2" indent="0">
              <a:buNone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Word-level reading difficulty despite adequate opportunity, effort</a:t>
            </a:r>
          </a:p>
          <a:p>
            <a:pPr marL="630223" lvl="2" indent="0">
              <a:buNone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        (all else is popular lore that’s been with us for over 100 years)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Common qualifiers in research studies:</a:t>
            </a:r>
          </a:p>
          <a:p>
            <a:pPr marL="630223" lvl="2" indent="0">
              <a:buClrTx/>
              <a:buNone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Not due to blindness, deafness, emotional disturbance, or low IQ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October 2017 - boost from the chair of the UK Reading Panel</a:t>
            </a:r>
          </a:p>
          <a:p>
            <a:pPr marL="630223" lvl="2" indent="0">
              <a:buClrTx/>
              <a:buNone/>
            </a:pPr>
            <a:endParaRPr lang="en-US" sz="16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L="392104" lvl="1" indent="0">
              <a:buNone/>
            </a:pP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A problem translating research to practice: </a:t>
            </a:r>
          </a:p>
          <a:p>
            <a:pPr marL="392104" lvl="1" indent="0">
              <a:buNone/>
            </a:pP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Where do we draw the line?</a:t>
            </a:r>
          </a:p>
          <a:p>
            <a:pPr lvl="2">
              <a:buClrTx/>
              <a:buFont typeface="Arial"/>
              <a:buChar char="•"/>
            </a:pPr>
            <a:endParaRPr lang="en-US" sz="1600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9269"/>
            <a:ext cx="8229600" cy="13340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300" b="0" dirty="0">
                <a:effectLst/>
              </a:rPr>
              <a:t>Important Note About</a:t>
            </a:r>
            <a:br>
              <a:rPr lang="en-US" sz="3300" b="0" dirty="0">
                <a:effectLst/>
              </a:rPr>
            </a:br>
            <a:r>
              <a:rPr lang="en-US" sz="4000" b="0" dirty="0">
                <a:effectLst/>
              </a:rPr>
              <a:t>Dyslexia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9247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701" y="1867711"/>
            <a:ext cx="7909051" cy="4598202"/>
          </a:xfrm>
        </p:spPr>
        <p:txBody>
          <a:bodyPr/>
          <a:lstStyle/>
          <a:p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Relationship to SLD in IDEA</a:t>
            </a:r>
          </a:p>
          <a:p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Relationship to IDEA in general</a:t>
            </a:r>
          </a:p>
          <a:p>
            <a:pPr lvl="1"/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Cuts across many disability categories</a:t>
            </a:r>
          </a:p>
          <a:p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Via “operational definitions,” researchers reserve the term “dyslexia” for those with normal intelligence</a:t>
            </a:r>
          </a:p>
          <a:p>
            <a:r>
              <a:rPr lang="en-US" sz="2200" dirty="0">
                <a:latin typeface="Lucida Sans Unicode" charset="0"/>
                <a:ea typeface="ＭＳ Ｐゴシック" charset="0"/>
                <a:cs typeface="ＭＳ Ｐゴシック" charset="0"/>
              </a:rPr>
              <a:t>Poor word-level reading has the same cause regardless of IQ (aside from severe &amp; profound intellectual disabilities)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9269"/>
            <a:ext cx="8229600" cy="13340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300" b="0" dirty="0">
                <a:effectLst/>
              </a:rPr>
              <a:t>Another Important Note About</a:t>
            </a:r>
            <a:br>
              <a:rPr lang="en-US" sz="3300" b="0" dirty="0">
                <a:effectLst/>
              </a:rPr>
            </a:br>
            <a:r>
              <a:rPr lang="en-US" sz="4000" b="0" dirty="0">
                <a:effectLst/>
              </a:rPr>
              <a:t>Dyslexia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8121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9269"/>
            <a:ext cx="8229600" cy="13340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300" b="0" dirty="0">
                <a:effectLst/>
              </a:rPr>
              <a:t>The Phonological-Core Deficit </a:t>
            </a:r>
            <a:br>
              <a:rPr lang="en-US" sz="3300" b="0" dirty="0">
                <a:effectLst/>
              </a:rPr>
            </a:br>
            <a:r>
              <a:rPr lang="en-US" sz="3300" b="0" dirty="0">
                <a:effectLst/>
              </a:rPr>
              <a:t>of Dyslexia</a:t>
            </a:r>
            <a:endParaRPr lang="en-US" sz="33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867" y="1789889"/>
            <a:ext cx="8449735" cy="4650623"/>
          </a:xfrm>
        </p:spPr>
        <p:txBody>
          <a:bodyPr>
            <a:normAutofit/>
          </a:bodyPr>
          <a:lstStyle/>
          <a:p>
            <a:pPr marL="365116" lvl="1" indent="-255582">
              <a:spcBef>
                <a:spcPts val="400"/>
              </a:spcBef>
              <a:buSzPct val="68000"/>
              <a:buFont typeface="Wingdings 3" charset="0"/>
              <a:buChar char=""/>
            </a:pPr>
            <a:r>
              <a:rPr lang="en-US" sz="2400" spc="-60" dirty="0">
                <a:latin typeface="Lucida Sans Unicode" charset="0"/>
                <a:ea typeface="ＭＳ Ｐゴシック" charset="0"/>
                <a:cs typeface="ＭＳ Ｐゴシック" charset="0"/>
              </a:rPr>
              <a:t>From the “most common cause” to the “universal cause”</a:t>
            </a:r>
          </a:p>
          <a:p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Weakness in one or more of the following:</a:t>
            </a:r>
          </a:p>
          <a:p>
            <a:pPr lvl="1"/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Phonemic awareness/analysis</a:t>
            </a:r>
          </a:p>
          <a:p>
            <a:pPr lvl="1"/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Phonemic blending/synthesis</a:t>
            </a:r>
          </a:p>
          <a:p>
            <a:pPr lvl="1"/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Rapid automatized naming</a:t>
            </a:r>
          </a:p>
          <a:p>
            <a:pPr lvl="1"/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Phonological working memory</a:t>
            </a:r>
          </a:p>
          <a:p>
            <a:pPr lvl="1"/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Nonsense word reading, letter-sound knowledge acquisition</a:t>
            </a:r>
          </a:p>
          <a:p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Typically more than one of these, sometimes all</a:t>
            </a:r>
          </a:p>
          <a:p>
            <a:r>
              <a:rPr lang="en-US" sz="2400" dirty="0">
                <a:latin typeface="Lucida Sans Unicode" charset="0"/>
                <a:ea typeface="ＭＳ Ｐゴシック" charset="0"/>
                <a:cs typeface="ＭＳ Ｐゴシック" charset="0"/>
              </a:rPr>
              <a:t>Very well established with no substantive alternatives</a:t>
            </a:r>
          </a:p>
        </p:txBody>
      </p:sp>
    </p:spTree>
    <p:extLst>
      <p:ext uri="{BB962C8B-B14F-4D97-AF65-F5344CB8AC3E}">
        <p14:creationId xmlns:p14="http://schemas.microsoft.com/office/powerpoint/2010/main" val="25040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FINDINGS FROM READING RESEARCH</a:t>
            </a:r>
          </a:p>
        </p:txBody>
      </p:sp>
      <p:sp>
        <p:nvSpPr>
          <p:cNvPr id="58370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3611608"/>
            <a:ext cx="7772400" cy="1536127"/>
          </a:xfrm>
        </p:spPr>
        <p:txBody>
          <a:bodyPr/>
          <a:lstStyle/>
          <a:p>
            <a:r>
              <a:rPr lang="en-US" dirty="0">
                <a:latin typeface="Lucida Sans Unicode" charset="0"/>
                <a:ea typeface="ＭＳ Ｐゴシック" charset="0"/>
                <a:cs typeface="ＭＳ Ｐゴシック" charset="0"/>
              </a:rPr>
              <a:t>WORD-LEVEL READING SKILL DEVELOPMENT </a:t>
            </a:r>
          </a:p>
          <a:p>
            <a:r>
              <a:rPr lang="en-US" dirty="0">
                <a:latin typeface="Lucida Sans Unicode" charset="0"/>
                <a:ea typeface="ＭＳ Ｐゴシック" charset="0"/>
                <a:cs typeface="ＭＳ Ｐゴシック" charset="0"/>
              </a:rPr>
              <a:t>AND WORD-LEVEL READING DIFFICULTIES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9" y="1282175"/>
            <a:ext cx="8754533" cy="5287961"/>
          </a:xfrm>
        </p:spPr>
        <p:txBody>
          <a:bodyPr/>
          <a:lstStyle/>
          <a:p>
            <a:pPr marL="109535" indent="0">
              <a:buNone/>
            </a:pPr>
            <a:r>
              <a:rPr lang="en-US" sz="2400" b="1" i="1" dirty="0">
                <a:solidFill>
                  <a:srgbClr val="0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little known origins of RTI</a:t>
            </a:r>
            <a:r>
              <a:rPr lang="en-US" sz="2400" dirty="0">
                <a:solidFill>
                  <a:srgbClr val="0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2000" b="1" dirty="0">
                <a:latin typeface="Lucida Sans Unicode" charset="0"/>
                <a:ea typeface="ＭＳ Ｐゴシック" charset="0"/>
                <a:cs typeface="ＭＳ Ｐゴシック" charset="0"/>
              </a:rPr>
              <a:t>TIER 1: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Prevention research in 1980s-1990s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50%-75% reduction in reading problems</a:t>
            </a:r>
            <a:r>
              <a:rPr lang="en-US" sz="1700" dirty="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3">
              <a:buFont typeface="Arial"/>
              <a:buChar char="•"/>
            </a:pPr>
            <a:r>
              <a:rPr lang="en-US" sz="1500" dirty="0">
                <a:latin typeface="Lucida Sans Unicode" charset="0"/>
                <a:ea typeface="ＭＳ Ｐゴシック" charset="0"/>
                <a:cs typeface="ＭＳ Ｐゴシック" charset="0"/>
              </a:rPr>
              <a:t>(reviewed by the </a:t>
            </a:r>
            <a:r>
              <a:rPr lang="en-US" sz="1500" i="1" dirty="0">
                <a:latin typeface="Lucida Sans Unicode" charset="0"/>
                <a:ea typeface="ＭＳ Ｐゴシック" charset="0"/>
                <a:cs typeface="ＭＳ Ｐゴシック" charset="0"/>
              </a:rPr>
              <a:t>National Reading Panel</a:t>
            </a:r>
            <a:r>
              <a:rPr lang="en-US" sz="1500" dirty="0">
                <a:latin typeface="Lucida Sans Unicode" charset="0"/>
                <a:ea typeface="ＭＳ Ｐゴシック" charset="0"/>
                <a:cs typeface="ＭＳ Ｐゴシック" charset="0"/>
              </a:rPr>
              <a:t>, 2000)</a:t>
            </a:r>
          </a:p>
          <a:p>
            <a:pPr lvl="1">
              <a:buFont typeface="Arial"/>
              <a:buChar char="•"/>
            </a:pPr>
            <a:r>
              <a:rPr lang="en-US" sz="2000" b="1" dirty="0">
                <a:latin typeface="Lucida Sans Unicode" charset="0"/>
                <a:ea typeface="ＭＳ Ｐゴシック" charset="0"/>
                <a:cs typeface="ＭＳ Ｐゴシック" charset="0"/>
              </a:rPr>
              <a:t>TIER 2: 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Vellutino, et al. (1996)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 Journal of Educational Psychology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Reduced RD kids down to 3% under 30</a:t>
            </a:r>
            <a:r>
              <a:rPr lang="en-US" sz="180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 %</a:t>
            </a:r>
            <a:r>
              <a:rPr lang="en-US" sz="1800" dirty="0" err="1">
                <a:latin typeface="Lucida Sans Unicode" charset="0"/>
                <a:ea typeface="ＭＳ Ｐゴシック" charset="0"/>
                <a:cs typeface="ＭＳ Ｐゴシック" charset="0"/>
              </a:rPr>
              <a:t>ile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 &amp; 1.5% under 16</a:t>
            </a:r>
            <a:r>
              <a:rPr lang="en-US" sz="180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 %</a:t>
            </a:r>
            <a:r>
              <a:rPr lang="en-US" sz="1800" dirty="0" err="1">
                <a:latin typeface="Lucida Sans Unicode" charset="0"/>
                <a:ea typeface="ＭＳ Ｐゴシック" charset="0"/>
                <a:cs typeface="ＭＳ Ｐゴシック" charset="0"/>
              </a:rPr>
              <a:t>ile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!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Results maintained 3 years later</a:t>
            </a:r>
          </a:p>
          <a:p>
            <a:pPr lvl="1">
              <a:buFont typeface="Arial"/>
              <a:buChar char="•"/>
            </a:pPr>
            <a:r>
              <a:rPr lang="en-US" sz="2000" b="1" dirty="0">
                <a:latin typeface="Lucida Sans Unicode" charset="0"/>
                <a:ea typeface="ＭＳ Ｐゴシック" charset="0"/>
                <a:cs typeface="ＭＳ Ｐゴシック" charset="0"/>
              </a:rPr>
              <a:t>TIER 3:</a:t>
            </a:r>
            <a:r>
              <a:rPr lang="en-US" sz="2000" dirty="0">
                <a:latin typeface="Lucida Sans Unicode" charset="0"/>
                <a:ea typeface="ＭＳ Ｐゴシック" charset="0"/>
                <a:cs typeface="ＭＳ Ｐゴシック" charset="0"/>
              </a:rPr>
              <a:t> Torgesen et al., (2001) </a:t>
            </a:r>
            <a:r>
              <a:rPr lang="en-US" sz="2000" i="1" dirty="0">
                <a:latin typeface="Lucida Sans Unicode" charset="0"/>
                <a:ea typeface="ＭＳ Ｐゴシック" charset="0"/>
                <a:cs typeface="ＭＳ Ｐゴシック" charset="0"/>
              </a:rPr>
              <a:t>Journal of Learning Disabilities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Severely RD 3</a:t>
            </a:r>
            <a:r>
              <a:rPr lang="en-US" sz="180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	to 5</a:t>
            </a:r>
            <a:r>
              <a:rPr lang="en-US" sz="1800" baseline="30000" dirty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 graders (average score = bottom 2%)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Average improvement was 14 SS points; then 18 points 2 years later 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40% discontinued from special educational reading support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Lucida Sans Unicode" charset="0"/>
                <a:ea typeface="ＭＳ Ｐゴシック" charset="0"/>
                <a:cs typeface="ＭＳ Ｐゴシック" charset="0"/>
              </a:rPr>
              <a:t>Replicated with older students and adults</a:t>
            </a:r>
          </a:p>
          <a:p>
            <a:pPr lvl="3">
              <a:buFont typeface="Arial"/>
              <a:buChar char="•"/>
            </a:pPr>
            <a:r>
              <a:rPr lang="en-US" sz="1600" dirty="0">
                <a:latin typeface="Lucida Sans Unicode" charset="0"/>
                <a:ea typeface="ＭＳ Ｐゴシック" charset="0"/>
                <a:cs typeface="ＭＳ Ｐゴシック" charset="0"/>
              </a:rPr>
              <a:t>There is no ‘statute of limitations’ on reading improvement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1736" y="274639"/>
            <a:ext cx="882226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spc="-100" dirty="0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Largely “Untapped” Intervention Research</a:t>
            </a:r>
          </a:p>
        </p:txBody>
      </p:sp>
    </p:spTree>
    <p:extLst>
      <p:ext uri="{BB962C8B-B14F-4D97-AF65-F5344CB8AC3E}">
        <p14:creationId xmlns:p14="http://schemas.microsoft.com/office/powerpoint/2010/main" val="15074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94838</TotalTime>
  <Words>3451</Words>
  <Application>Microsoft Macintosh PowerPoint</Application>
  <PresentationFormat>On-screen Show (4:3)</PresentationFormat>
  <Paragraphs>400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Brush Script MT Italic</vt:lpstr>
      <vt:lpstr>Apple Chancery</vt:lpstr>
      <vt:lpstr>Arial</vt:lpstr>
      <vt:lpstr>Bauhaus 93</vt:lpstr>
      <vt:lpstr>Bernard MT Condensed</vt:lpstr>
      <vt:lpstr>Bradley Hand Bold</vt:lpstr>
      <vt:lpstr>Braggadocio</vt:lpstr>
      <vt:lpstr>Calibri</vt:lpstr>
      <vt:lpstr>Edwardian Script ITC</vt:lpstr>
      <vt:lpstr>Helvetica</vt:lpstr>
      <vt:lpstr>Lucida Sans Unicode</vt:lpstr>
      <vt:lpstr>News Gothic MT</vt:lpstr>
      <vt:lpstr>Times</vt:lpstr>
      <vt:lpstr>Verdana</vt:lpstr>
      <vt:lpstr>Wingdings</vt:lpstr>
      <vt:lpstr>Wingdings 2</vt:lpstr>
      <vt:lpstr>Wingdings 3</vt:lpstr>
      <vt:lpstr>Concourse</vt:lpstr>
      <vt:lpstr>Recent Advances in Understanding  Word-Level Reading Problems:  Implications for Instruction and Intervention</vt:lpstr>
      <vt:lpstr>Today’s Objectives</vt:lpstr>
      <vt:lpstr>Key Terms to Understand this Presentation</vt:lpstr>
      <vt:lpstr>The Alphabetic Principle</vt:lpstr>
      <vt:lpstr>Important Note About Dyslexia</vt:lpstr>
      <vt:lpstr>Another Important Note About Dyslexia</vt:lpstr>
      <vt:lpstr>The Phonological-Core Deficit  of Dyslexia</vt:lpstr>
      <vt:lpstr>FINDINGS FROM READING RESEARCH</vt:lpstr>
      <vt:lpstr>The Largely “Untapped” Intervention Research</vt:lpstr>
      <vt:lpstr>Vellutino et al. (1996) Long Term Results</vt:lpstr>
      <vt:lpstr>The Little Known Origins of RTI</vt:lpstr>
      <vt:lpstr>The Two Levels of Skilled Word Reading</vt:lpstr>
      <vt:lpstr>A Demonstration of Dyslexia via Magic!</vt:lpstr>
      <vt:lpstr>Two Levels of Word-level Reading </vt:lpstr>
      <vt:lpstr>CRASH COURSE ON HOW WORDS ARE LEARNED</vt:lpstr>
      <vt:lpstr>What is YOUR Theory About How We Remember the Words We Read?</vt:lpstr>
      <vt:lpstr>Theories of Word-Level Reading</vt:lpstr>
      <vt:lpstr>A Common Misconception About Reading: “Children Learn to Read in Different Ways” </vt:lpstr>
      <vt:lpstr>Theories of Word-Level Reading</vt:lpstr>
      <vt:lpstr>Poor Readers, not skilled readers read based on the “Three-Cueing Systems” Approach</vt:lpstr>
      <vt:lpstr>Sight Word Vocabulary is NOT Based on Visual Memory/Visual Skills</vt:lpstr>
      <vt:lpstr>Sight Word Vocabulary is NOT Based on Visual Memory/Visual Skills</vt:lpstr>
      <vt:lpstr>Sight Word Vocabulary is NOT Based on Visual Memory/Visual Skills</vt:lpstr>
      <vt:lpstr>Concerns About the Efficacy of Phonics</vt:lpstr>
      <vt:lpstr>Concerns About the Efficacy of Phonics</vt:lpstr>
      <vt:lpstr>How Sight Vocabulary is Developed</vt:lpstr>
      <vt:lpstr>David Share’s  Self-Teaching Hypothesis</vt:lpstr>
      <vt:lpstr>Linnea Ehri’s Orthographic Mapping Theory</vt:lpstr>
      <vt:lpstr>Linnea Ehri’s Orthographic Mapping Theory</vt:lpstr>
      <vt:lpstr>How We “Map” Words</vt:lpstr>
      <vt:lpstr>How We “Map” Words</vt:lpstr>
      <vt:lpstr>What about irregular words?</vt:lpstr>
      <vt:lpstr>What about irregular words?</vt:lpstr>
      <vt:lpstr>How Words are Learned for  Instant, Effortless Retrieval</vt:lpstr>
      <vt:lpstr>Effective Use of Flash Cards From the Perspective of Orthographic Mapping</vt:lpstr>
      <vt:lpstr>Sight Vocabulary and Reading Fluency</vt:lpstr>
      <vt:lpstr>The “Path” to Fluent Word Reading</vt:lpstr>
      <vt:lpstr>PREVENTION AND INTERVENTION</vt:lpstr>
      <vt:lpstr>Research-Based Principles vs. Research-Based Programs</vt:lpstr>
      <vt:lpstr>Role of Socio-Economic Factors</vt:lpstr>
      <vt:lpstr>English Language Learners</vt:lpstr>
      <vt:lpstr>Tier 1 Results K-1 phonological Awareness Instruction</vt:lpstr>
      <vt:lpstr>I. Prevention of Word-Level Reading Difficulties</vt:lpstr>
      <vt:lpstr>A Recent Finding about  Intervention Research</vt:lpstr>
      <vt:lpstr>A Recent Finding about  Intervention Research</vt:lpstr>
      <vt:lpstr>A Recent Finding about  Intervention Research</vt:lpstr>
      <vt:lpstr>SUMMARY AND CONCLUSIONS</vt:lpstr>
      <vt:lpstr>Summary</vt:lpstr>
      <vt:lpstr>Summary</vt:lpstr>
    </vt:vector>
  </TitlesOfParts>
  <Company>SUNY Cortland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Equipped for Reading Success</dc:title>
  <dc:creator>Academic Computing</dc:creator>
  <cp:lastModifiedBy>David Kilpatrick</cp:lastModifiedBy>
  <cp:revision>826</cp:revision>
  <dcterms:created xsi:type="dcterms:W3CDTF">2011-04-14T19:31:03Z</dcterms:created>
  <dcterms:modified xsi:type="dcterms:W3CDTF">2019-11-15T05:39:43Z</dcterms:modified>
</cp:coreProperties>
</file>