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1"/>
  </p:sldMasterIdLst>
  <p:notesMasterIdLst>
    <p:notesMasterId r:id="rId43"/>
  </p:notesMasterIdLst>
  <p:sldIdLst>
    <p:sldId id="256" r:id="rId2"/>
    <p:sldId id="568" r:id="rId3"/>
    <p:sldId id="722" r:id="rId4"/>
    <p:sldId id="731" r:id="rId5"/>
    <p:sldId id="571" r:id="rId6"/>
    <p:sldId id="691" r:id="rId7"/>
    <p:sldId id="686" r:id="rId8"/>
    <p:sldId id="687" r:id="rId9"/>
    <p:sldId id="688" r:id="rId10"/>
    <p:sldId id="689" r:id="rId11"/>
    <p:sldId id="679" r:id="rId12"/>
    <p:sldId id="680" r:id="rId13"/>
    <p:sldId id="681" r:id="rId14"/>
    <p:sldId id="682" r:id="rId15"/>
    <p:sldId id="683" r:id="rId16"/>
    <p:sldId id="724" r:id="rId17"/>
    <p:sldId id="684" r:id="rId18"/>
    <p:sldId id="720" r:id="rId19"/>
    <p:sldId id="657" r:id="rId20"/>
    <p:sldId id="658" r:id="rId21"/>
    <p:sldId id="532" r:id="rId22"/>
    <p:sldId id="603" r:id="rId23"/>
    <p:sldId id="733" r:id="rId24"/>
    <p:sldId id="516" r:id="rId25"/>
    <p:sldId id="615" r:id="rId26"/>
    <p:sldId id="533" r:id="rId27"/>
    <p:sldId id="702" r:id="rId28"/>
    <p:sldId id="708" r:id="rId29"/>
    <p:sldId id="671" r:id="rId30"/>
    <p:sldId id="709" r:id="rId31"/>
    <p:sldId id="710" r:id="rId32"/>
    <p:sldId id="729" r:id="rId33"/>
    <p:sldId id="701" r:id="rId34"/>
    <p:sldId id="695" r:id="rId35"/>
    <p:sldId id="699" r:id="rId36"/>
    <p:sldId id="700" r:id="rId37"/>
    <p:sldId id="783" r:id="rId38"/>
    <p:sldId id="785" r:id="rId39"/>
    <p:sldId id="786" r:id="rId40"/>
    <p:sldId id="787" r:id="rId41"/>
    <p:sldId id="715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6" autoAdjust="0"/>
    <p:restoredTop sz="50000" autoAdjust="0"/>
  </p:normalViewPr>
  <p:slideViewPr>
    <p:cSldViewPr snapToGrid="0">
      <p:cViewPr varScale="1">
        <p:scale>
          <a:sx n="120" d="100"/>
          <a:sy n="120" d="100"/>
        </p:scale>
        <p:origin x="176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49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2B96AB2F-978D-6346-91BA-53C356497574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3483C7B-F337-5F4E-A763-5FA9F7ABF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11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2040B5D-3882-C14E-9E82-13C05414491A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744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7510E8-683B-274F-8038-B71399A06CD3}" type="slidenum">
              <a:rPr lang="en-US" sz="1200">
                <a:latin typeface="Calibri" charset="0"/>
              </a:rPr>
              <a:pPr eaLnBrk="1" hangingPunct="1"/>
              <a:t>29</a:t>
            </a:fld>
            <a:endParaRPr lang="en-US" sz="12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4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9pPr>
          </a:lstStyle>
          <a:p>
            <a:fld id="{B2DA7ACB-FD7C-6D44-AE0C-C0F2B1657B8A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7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ゴシック" charset="0"/>
                <a:cs typeface="MS Pゴシック" charset="0"/>
              </a:defRPr>
            </a:lvl9pPr>
          </a:lstStyle>
          <a:p>
            <a:fld id="{5FAC7B29-FE4E-8E44-BC61-21A197872AB9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7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641335-E0E9-504E-8DCC-2D90153AC186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C020297-0755-6740-9E5B-1E7F01C5F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3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5C04-2437-BE40-B7F3-FE93465C0D1B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EA2E-04C6-1147-A7B0-83BD4D51F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6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0D2FB-99B5-9847-885C-DC74A1442D10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D4CC-316F-F147-B61C-3DA695CF0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3CA4-AB50-D042-BDE9-E82C405AC8A4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FB63-E104-6F48-85E7-8BDD8D170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315D3F-2915-324B-995A-21E997BD3A45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C1A84C-85AD-F34A-8FE1-5B9618680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55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0E5F5D-F161-D04D-9C21-4326F5754629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2AACE-9C7F-DB48-866C-D0D67B53F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27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BE6698-4B3B-1D45-8E6C-A9E3164AEB0F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4BB830-7B07-374E-9E78-519558975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62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7251EF-DC1E-A249-AD53-47DA4BFE6E0E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40CA57-F46B-D94C-9EBD-661B5D80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54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21405-2B91-9D49-827A-5AE35F88EDC4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DAC9-11A5-1941-A8E5-358871B00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3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68CAC8-6F12-0F40-9B5C-D69C12B5E6B1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421F9A-57EC-F346-8B2B-15C426E85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76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47BD33-B2D9-624A-AC4F-DCFF9B6888F2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043496-2E18-8847-B65E-302716FDB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21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fld id="{541EFF93-489E-8745-BDCA-6FBBFE9C4605}" type="datetime1">
              <a:rPr lang="en-US"/>
              <a:pPr>
                <a:defRPr/>
              </a:pPr>
              <a:t>11/14/19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69198CC-5F92-BC47-B5C3-C4F18BAF7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8" r:id="rId2"/>
    <p:sldLayoutId id="2147483943" r:id="rId3"/>
    <p:sldLayoutId id="2147483944" r:id="rId4"/>
    <p:sldLayoutId id="2147483945" r:id="rId5"/>
    <p:sldLayoutId id="2147483946" r:id="rId6"/>
    <p:sldLayoutId id="2147483939" r:id="rId7"/>
    <p:sldLayoutId id="2147483947" r:id="rId8"/>
    <p:sldLayoutId id="2147483948" r:id="rId9"/>
    <p:sldLayoutId id="2147483940" r:id="rId10"/>
    <p:sldLayoutId id="21474839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charset="0"/>
          <a:ea typeface="ＭＳ Ｐゴシック" charset="-128"/>
          <a:cs typeface="ＭＳ Ｐゴシック" charset="-128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18533" y="990600"/>
            <a:ext cx="9025467" cy="2501901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1000"/>
              </a:spcAft>
              <a:defRPr/>
            </a:pPr>
            <a:r>
              <a:rPr lang="en-US" sz="3200" dirty="0">
                <a:ea typeface="+mj-ea"/>
                <a:cs typeface="+mj-cs"/>
              </a:rPr>
              <a:t> </a:t>
            </a:r>
            <a:r>
              <a:rPr lang="en-US" sz="3200" dirty="0"/>
              <a:t>Understanding the Role of Phonemic Proficiency in Boosting Reading Skills in Struggling Readers</a:t>
            </a:r>
            <a:endParaRPr lang="en-US" sz="3200" b="0" i="1" dirty="0">
              <a:ea typeface="+mj-ea"/>
              <a:cs typeface="+mj-cs"/>
            </a:endParaRP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86266" y="5568951"/>
            <a:ext cx="8094134" cy="1335087"/>
          </a:xfrm>
        </p:spPr>
        <p:txBody>
          <a:bodyPr/>
          <a:lstStyle/>
          <a:p>
            <a:pPr marR="0" algn="l"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David A. Kilpatrick, PhD</a:t>
            </a:r>
          </a:p>
          <a:p>
            <a:pPr marR="0" algn="l">
              <a:spcBef>
                <a:spcPct val="0"/>
              </a:spcBef>
            </a:pPr>
            <a:r>
              <a:rPr lang="en-US" sz="1600" i="1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State University of New York, </a:t>
            </a:r>
          </a:p>
          <a:p>
            <a:pPr marR="0" algn="l">
              <a:spcBef>
                <a:spcPct val="0"/>
              </a:spcBef>
            </a:pPr>
            <a:r>
              <a:rPr lang="en-US" sz="1600" i="1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   College at Cortland</a:t>
            </a:r>
          </a:p>
          <a:p>
            <a:pPr marR="0" algn="l">
              <a:spcBef>
                <a:spcPct val="0"/>
              </a:spcBef>
            </a:pPr>
            <a:r>
              <a:rPr lang="en-US" sz="1600" i="1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kilpatrickd@cortland.edu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3492501"/>
            <a:ext cx="9143999" cy="163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marR="64008" indent="0" algn="r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charset="0"/>
              <a:buNone/>
              <a:defRPr sz="2700" kern="1200">
                <a:solidFill>
                  <a:schemeClr val="tx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457200" indent="0" algn="ctr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charset="0"/>
              <a:buNone/>
              <a:defRPr sz="23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9144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charset="0"/>
              <a:buNone/>
              <a:defRPr sz="21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3716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0"/>
              <a:buNone/>
              <a:defRPr sz="19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1828800" indent="0" algn="ctr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charset="0"/>
              <a:buNone/>
              <a:defRPr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>
              <a:spcBef>
                <a:spcPct val="0"/>
              </a:spcBef>
            </a:pPr>
            <a:endParaRPr lang="en-US" sz="2000" dirty="0">
              <a:solidFill>
                <a:srgbClr val="000000"/>
              </a:solidFill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marR="0" algn="ctr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Arkansas Literacy Association</a:t>
            </a:r>
          </a:p>
          <a:p>
            <a:pPr marR="0" algn="ctr">
              <a:spcBef>
                <a:spcPct val="0"/>
              </a:spcBef>
            </a:pPr>
            <a:r>
              <a:rPr lang="en-US" sz="2200" b="1" dirty="0">
                <a:solidFill>
                  <a:srgbClr val="00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November 15, 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2267" y="33189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95401"/>
            <a:ext cx="7200900" cy="2908300"/>
          </a:xfrm>
        </p:spPr>
        <p:txBody>
          <a:bodyPr>
            <a:normAutofit/>
          </a:bodyPr>
          <a:lstStyle/>
          <a:p>
            <a:r>
              <a:rPr lang="en-US" dirty="0"/>
              <a:t>Skilled Word Reading Requires Three Types of Learning</a:t>
            </a:r>
          </a:p>
        </p:txBody>
      </p:sp>
    </p:spTree>
    <p:extLst>
      <p:ext uri="{BB962C8B-B14F-4D97-AF65-F5344CB8AC3E}">
        <p14:creationId xmlns:p14="http://schemas.microsoft.com/office/powerpoint/2010/main" val="125641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3" y="1754711"/>
            <a:ext cx="8046111" cy="4679955"/>
          </a:xfrm>
        </p:spPr>
        <p:txBody>
          <a:bodyPr/>
          <a:lstStyle/>
          <a:p>
            <a:pPr marL="566737" indent="-457200">
              <a:spcBef>
                <a:spcPts val="300"/>
              </a:spcBef>
              <a:spcAft>
                <a:spcPts val="1200"/>
              </a:spcAft>
              <a:buSzPct val="90000"/>
              <a:buFont typeface="+mj-lt"/>
              <a:buAutoNum type="arabicParenR"/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Paired-Associate Learning (PAL)</a:t>
            </a:r>
          </a:p>
          <a:p>
            <a:pPr marL="566737" indent="-457200">
              <a:spcBef>
                <a:spcPts val="300"/>
              </a:spcBef>
              <a:spcAft>
                <a:spcPts val="1200"/>
              </a:spcAft>
              <a:buSzPct val="90000"/>
              <a:buFont typeface="+mj-lt"/>
              <a:buAutoNum type="arabicParenR"/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Statistical Learning</a:t>
            </a:r>
          </a:p>
          <a:p>
            <a:pPr marL="566737" indent="-457200">
              <a:spcBef>
                <a:spcPts val="300"/>
              </a:spcBef>
              <a:spcAft>
                <a:spcPts val="1200"/>
              </a:spcAft>
              <a:buSzPct val="90000"/>
              <a:buFont typeface="+mj-lt"/>
              <a:buAutoNum type="arabicParenR"/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Orthographic Mapping</a:t>
            </a:r>
          </a:p>
          <a:p>
            <a:pPr>
              <a:spcBef>
                <a:spcPts val="300"/>
              </a:spcBef>
              <a:spcAft>
                <a:spcPts val="12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These are typically not distinguished from one another by teachers or researchers</a:t>
            </a:r>
          </a:p>
          <a:p>
            <a:pPr>
              <a:spcBef>
                <a:spcPts val="300"/>
              </a:spcBef>
              <a:spcAft>
                <a:spcPts val="12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Each plays a different role in word-level reading acquisition</a:t>
            </a:r>
          </a:p>
          <a:p>
            <a:pPr>
              <a:spcBef>
                <a:spcPts val="300"/>
              </a:spcBef>
              <a:spcAft>
                <a:spcPts val="12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Not acknowledging these different learning processes can negatively affect assessment and instruction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Three Types of Learning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Required for Word-Level Reading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19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3" y="1286789"/>
            <a:ext cx="8179783" cy="514787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Involves associating two things so that the presence of one activates the other</a:t>
            </a:r>
          </a:p>
          <a:p>
            <a:pPr lvl="1">
              <a:spcBef>
                <a:spcPts val="300"/>
              </a:spcBef>
              <a:spcAft>
                <a:spcPts val="12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Language/labeling involves verbal PAL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Foundational for learning letter names and sounds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Letter learning involves visual-phonological PAL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The visual half of that equation is not the problem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i="1" dirty="0">
                <a:ea typeface="ＭＳ Ｐゴシック" charset="0"/>
                <a:cs typeface="ＭＳ Ｐゴシック" charset="0"/>
              </a:rPr>
              <a:t>Not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the basis for written word learning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Yet many teaching methods seem to presume this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Learning is explicit (i.e., conscious learning)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Dozens to hundreds of exposures needed for accuracy-based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mastery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, hundreds to thousands for </a:t>
            </a:r>
            <a:r>
              <a:rPr lang="en-US" sz="2400" i="1" dirty="0">
                <a:ea typeface="ＭＳ Ｐゴシック" charset="0"/>
                <a:cs typeface="ＭＳ Ｐゴシック" charset="0"/>
              </a:rPr>
              <a:t>automaticity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Paired-Associate Learning (PAL)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9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3" y="1333500"/>
            <a:ext cx="8046111" cy="510116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Involves deriving patterns from multiple incidences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Statistical learning is generally implicit learning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Skilled readers never taught the “six syllable types” learn them anyway via statistical learning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(e.g., </a:t>
            </a:r>
            <a:r>
              <a:rPr lang="en-US" sz="2000" i="1" spc="-40" dirty="0" err="1">
                <a:latin typeface="Lucida Sans Unicode" charset="0"/>
                <a:ea typeface="ＭＳ Ｐゴシック" charset="0"/>
                <a:cs typeface="ＭＳ Ｐゴシック" charset="0"/>
              </a:rPr>
              <a:t>dack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 vs. </a:t>
            </a:r>
            <a:r>
              <a:rPr lang="en-US" sz="2000" i="1" spc="-40" dirty="0" err="1">
                <a:latin typeface="Lucida Sans Unicode" charset="0"/>
                <a:ea typeface="ＭＳ Ｐゴシック" charset="0"/>
                <a:cs typeface="ＭＳ Ｐゴシック" charset="0"/>
              </a:rPr>
              <a:t>dake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 vs.</a:t>
            </a:r>
            <a:r>
              <a:rPr lang="en-US" sz="20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 spc="-40" dirty="0" err="1">
                <a:latin typeface="Lucida Sans Unicode" charset="0"/>
                <a:ea typeface="ＭＳ Ｐゴシック" charset="0"/>
                <a:cs typeface="ＭＳ Ｐゴシック" charset="0"/>
              </a:rPr>
              <a:t>dar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Many other orthographic patterns learned this way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Source for build up of general orthographic knowledge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Unclear how many learning “trials” are needed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It may vary depending on specific types of patterns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Poor readers do not display efficient statistical learning when it comes to reading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Statistical learning is currently a “hot” area of study</a:t>
            </a:r>
          </a:p>
          <a:p>
            <a:pPr>
              <a:spcBef>
                <a:spcPts val="300"/>
              </a:spcBef>
              <a:spcAft>
                <a:spcPts val="600"/>
              </a:spcAft>
              <a:defRPr/>
            </a:pPr>
            <a:endParaRPr lang="en-US" sz="24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Statistical Learning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1608" y="1428750"/>
            <a:ext cx="8425392" cy="492654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process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 involved in remembering words for later, instant and effortless retrieval</a:t>
            </a:r>
          </a:p>
          <a:p>
            <a:pPr lvl="1">
              <a:spcBef>
                <a:spcPts val="300"/>
              </a:spcBef>
              <a:spcAft>
                <a:spcPts val="4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Also applies to word parts, not just words</a:t>
            </a:r>
          </a:p>
          <a:p>
            <a:pPr>
              <a:spcBef>
                <a:spcPts val="300"/>
              </a:spcBef>
              <a:spcAft>
                <a:spcPts val="4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Orthographic mapping is the mechanism that builds the sight vocabulary/orthographic lexicon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New learning requires only 1-4 exposures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Much, much faster than PAL or statistical learning</a:t>
            </a:r>
          </a:p>
          <a:p>
            <a:pPr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Differs significantly from from statistical learning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Orthographic mapping involves connections between </a:t>
            </a:r>
            <a:r>
              <a:rPr lang="en-US" sz="20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specific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 pronunciations and </a:t>
            </a:r>
            <a:r>
              <a:rPr lang="en-US" sz="20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specific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 letter strings (i.e., written words)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Statistical learning </a:t>
            </a:r>
            <a:r>
              <a:rPr lang="en-US" sz="20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generalizes</a:t>
            </a: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 patterns from multiple instances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Orthographic Mapping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0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Three Types of Learning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Required for Word-Level Reading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557307"/>
          <a:ext cx="9144000" cy="5300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8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 of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Role in Word</a:t>
                      </a:r>
                      <a:r>
                        <a:rPr lang="en-US" baseline="0" dirty="0"/>
                        <a:t> 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of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Skills Required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022">
                <a:tc>
                  <a:txBody>
                    <a:bodyPr/>
                    <a:lstStyle/>
                    <a:p>
                      <a:r>
                        <a:rPr lang="en-US" dirty="0"/>
                        <a:t>Paired-Associate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Letter Names &amp; Sounds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Conscious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Specific to 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Dozens</a:t>
                      </a:r>
                      <a:r>
                        <a:rPr lang="en-US" sz="1600" baseline="0" dirty="0"/>
                        <a:t> to hundreds or even thousands of exposures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Visual discrimination</a:t>
                      </a:r>
                      <a:r>
                        <a:rPr lang="en-US" sz="1600" baseline="0" dirty="0"/>
                        <a:t> &amp; memory</a:t>
                      </a:r>
                    </a:p>
                    <a:p>
                      <a:pPr algn="ctr"/>
                      <a:r>
                        <a:rPr lang="en-US" sz="1600" baseline="0" dirty="0"/>
                        <a:t>phonological memory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4364">
                <a:tc>
                  <a:txBody>
                    <a:bodyPr/>
                    <a:lstStyle/>
                    <a:p>
                      <a:r>
                        <a:rPr lang="en-US" dirty="0"/>
                        <a:t>Statistical Learning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Deriving common patterns-supports </a:t>
                      </a:r>
                    </a:p>
                    <a:p>
                      <a:pPr algn="ctr"/>
                      <a:r>
                        <a:rPr lang="en-US" sz="1600" dirty="0"/>
                        <a:t>phonic decoding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Generalize from specific 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Unknown– likely dozens to hundreds of exposures (may vary by pattern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Currently under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692">
                <a:tc>
                  <a:txBody>
                    <a:bodyPr/>
                    <a:lstStyle/>
                    <a:p>
                      <a:r>
                        <a:rPr lang="en-US" dirty="0"/>
                        <a:t>Orthographic</a:t>
                      </a:r>
                      <a:r>
                        <a:rPr lang="en-US" baseline="0" dirty="0"/>
                        <a:t>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Remembering specific words and word parts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Specific to specific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1-4 exposures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Letter-Sound</a:t>
                      </a:r>
                      <a:r>
                        <a:rPr lang="en-US" sz="1600" baseline="0" dirty="0"/>
                        <a:t> proficiency</a:t>
                      </a:r>
                    </a:p>
                    <a:p>
                      <a:pPr algn="ctr"/>
                      <a:r>
                        <a:rPr lang="en-US" sz="1600" baseline="0" dirty="0"/>
                        <a:t>Phonemic proficiency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4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726" y="1654443"/>
            <a:ext cx="8538298" cy="4780224"/>
          </a:xfrm>
        </p:spPr>
        <p:txBody>
          <a:bodyPr/>
          <a:lstStyle/>
          <a:p>
            <a:pPr marL="109537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1) Phonic decoding requires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Letter-sound knowledge –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Visual-phonological </a:t>
            </a:r>
            <a:r>
              <a:rPr lang="en-US" sz="2200" b="1" cap="all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paired associate learning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Phonemic Blending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Familiarity with orthographic patterns and syllable types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Directly taught and/or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b="1" cap="all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Statistical learning</a:t>
            </a:r>
          </a:p>
          <a:p>
            <a:pPr marL="109537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r>
              <a:rPr lang="en-US" sz="3000" dirty="0">
                <a:ea typeface="ＭＳ Ｐゴシック" charset="0"/>
                <a:cs typeface="ＭＳ Ｐゴシック" charset="0"/>
              </a:rPr>
              <a:t>2) Remembering words requires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b="1" cap="all" spc="-40" dirty="0">
                <a:solidFill>
                  <a:srgbClr val="FF0000"/>
                </a:solidFill>
                <a:latin typeface="Lucida Sans Unicode" charset="0"/>
                <a:ea typeface="ＭＳ Ｐゴシック" charset="0"/>
                <a:cs typeface="ＭＳ Ｐゴシック" charset="0"/>
              </a:rPr>
              <a:t>Orthographic learning 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(more later)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100" spc="-40" dirty="0">
                <a:latin typeface="Lucida Sans Unicode" charset="0"/>
                <a:ea typeface="ＭＳ Ｐゴシック" charset="0"/>
                <a:cs typeface="ＭＳ Ｐゴシック" charset="0"/>
              </a:rPr>
              <a:t>Letter-sound proficiency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100" spc="-40" dirty="0">
                <a:latin typeface="Lucida Sans Unicode" charset="0"/>
                <a:ea typeface="ＭＳ Ｐゴシック" charset="0"/>
                <a:cs typeface="ＭＳ Ｐゴシック" charset="0"/>
              </a:rPr>
              <a:t>Phonemic proficiency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345" y="274637"/>
            <a:ext cx="8555008" cy="1246113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Applying the Three Types of Learning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to the Two Levels of Word Reading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726" y="1654443"/>
            <a:ext cx="8538298" cy="478022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Learning to read words is </a:t>
            </a:r>
            <a:r>
              <a:rPr lang="en-US" sz="2600" i="1" dirty="0">
                <a:ea typeface="ＭＳ Ｐゴシック" charset="0"/>
                <a:cs typeface="ＭＳ Ｐゴシック" charset="0"/>
              </a:rPr>
              <a:t>not</a:t>
            </a:r>
            <a:r>
              <a:rPr lang="en-US" sz="2600" dirty="0">
                <a:ea typeface="ＭＳ Ｐゴシック" charset="0"/>
                <a:cs typeface="ＭＳ Ｐゴシック" charset="0"/>
              </a:rPr>
              <a:t> via PAL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Neither phonic decoding nor instant recognition are based on PAL, once the letters are mastered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We need to think how to best use flashcards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Deriving patterns via statistical learning is no substitute for orthographic learning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The former primarily helps with phonic decoding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Children can/should be taught the common patterns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Irregular words by their nature break these patterns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All regular and irregular words are specifically mapped (</a:t>
            </a:r>
            <a:r>
              <a:rPr lang="en-US" sz="2200" i="1" dirty="0">
                <a:ea typeface="ＭＳ Ｐゴシック" charset="0"/>
                <a:cs typeface="ＭＳ Ｐゴシック" charset="0"/>
              </a:rPr>
              <a:t>word-specific knowledge</a:t>
            </a:r>
            <a:r>
              <a:rPr lang="en-US" sz="2200" dirty="0">
                <a:ea typeface="ＭＳ Ｐゴシック" charset="0"/>
                <a:cs typeface="ＭＳ Ｐゴシック" charset="0"/>
              </a:rPr>
              <a:t> in the Simple View of Reading)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26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7345" y="274637"/>
            <a:ext cx="8555008" cy="1246113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Confusion Due to Not Knowing About the </a:t>
            </a:r>
            <a:br>
              <a:rPr lang="en-US" sz="3200" dirty="0">
                <a:ea typeface="ＭＳ Ｐゴシック" charset="0"/>
                <a:cs typeface="ＭＳ Ｐゴシック" charset="0"/>
              </a:rPr>
            </a:br>
            <a:r>
              <a:rPr lang="en-US" sz="3200" dirty="0">
                <a:ea typeface="ＭＳ Ｐゴシック" charset="0"/>
                <a:cs typeface="ＭＳ Ｐゴシック" charset="0"/>
              </a:rPr>
              <a:t>Three Types of Learning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53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95401"/>
            <a:ext cx="7200900" cy="2552699"/>
          </a:xfrm>
        </p:spPr>
        <p:txBody>
          <a:bodyPr>
            <a:normAutofit/>
          </a:bodyPr>
          <a:lstStyle/>
          <a:p>
            <a:r>
              <a:rPr lang="en-US" dirty="0"/>
              <a:t>The Four Classic Approaches to Teaching Reading</a:t>
            </a:r>
            <a:endParaRPr lang="en-US" i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86F411-47CC-8445-8472-3AAAD6DE37D3}"/>
              </a:ext>
            </a:extLst>
          </p:cNvPr>
          <p:cNvSpPr txBox="1">
            <a:spLocks/>
          </p:cNvSpPr>
          <p:nvPr/>
        </p:nvSpPr>
        <p:spPr>
          <a:xfrm>
            <a:off x="0" y="2329938"/>
            <a:ext cx="8577349" cy="2552699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charset="0"/>
                <a:ea typeface="ＭＳ Ｐゴシック" charset="-128"/>
                <a:cs typeface="ＭＳ Ｐゴシック" charset="-128"/>
              </a:defRPr>
            </a:lvl9pPr>
          </a:lstStyle>
          <a:p>
            <a:pPr defTabSz="914400"/>
            <a:r>
              <a:rPr lang="en-US" sz="3600" dirty="0"/>
              <a:t>And why they do not </a:t>
            </a:r>
          </a:p>
          <a:p>
            <a:pPr defTabSz="914400"/>
            <a:r>
              <a:rPr lang="en-US" sz="3600" dirty="0"/>
              <a:t>help weak readers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236553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3932"/>
            <a:ext cx="8229600" cy="133402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300" b="0" dirty="0">
                <a:effectLst/>
              </a:rPr>
              <a:t>The Four Classic Reading Approaches</a:t>
            </a:r>
            <a:endParaRPr lang="en-US" sz="33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667665"/>
            <a:ext cx="8449734" cy="4537316"/>
          </a:xfrm>
        </p:spPr>
        <p:txBody>
          <a:bodyPr>
            <a:normAutofit/>
          </a:bodyPr>
          <a:lstStyle/>
          <a:p>
            <a:pPr marL="365125" lvl="1" indent="-255588">
              <a:spcBef>
                <a:spcPts val="400"/>
              </a:spcBef>
              <a:spcAft>
                <a:spcPts val="400"/>
              </a:spcAft>
              <a:buSzPct val="68000"/>
              <a:buFont typeface="Wingdings 3" charset="0"/>
              <a:buChar char=""/>
            </a:pPr>
            <a:r>
              <a:rPr lang="en-US" sz="2400" spc="-60" dirty="0">
                <a:latin typeface="Lucida Sans Unicode" charset="0"/>
                <a:ea typeface="ＭＳ Ｐゴシック" charset="0"/>
                <a:cs typeface="ＭＳ Ｐゴシック" charset="0"/>
              </a:rPr>
              <a:t>Clear delineation between them based on the instruction’s unit of focus</a:t>
            </a:r>
          </a:p>
          <a:p>
            <a:pPr marL="603250" lvl="2" indent="-255588">
              <a:spcBef>
                <a:spcPts val="0"/>
              </a:spcBef>
              <a:spcAft>
                <a:spcPts val="600"/>
              </a:spcAft>
              <a:buSzPct val="68000"/>
              <a:buFont typeface="Wingdings 3" charset="0"/>
              <a:buChar char=""/>
            </a:pPr>
            <a:r>
              <a:rPr lang="en-US" sz="2200" spc="-60" dirty="0">
                <a:latin typeface="Lucida Sans Unicode" charset="0"/>
                <a:ea typeface="ＭＳ Ｐゴシック" charset="0"/>
                <a:cs typeface="ＭＳ Ｐゴシック" charset="0"/>
              </a:rPr>
              <a:t>Teachers may sample strategies from multiple approaches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They fall along a continuum of unit size</a:t>
            </a:r>
          </a:p>
          <a:p>
            <a:pPr marL="849313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latin typeface="Lucida Sans Unicode" charset="0"/>
                <a:ea typeface="ＭＳ Ｐゴシック" charset="0"/>
                <a:cs typeface="ＭＳ Ｐゴシック" charset="0"/>
              </a:rPr>
              <a:t>Letters/graphemes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 – phonics approach</a:t>
            </a:r>
          </a:p>
          <a:p>
            <a:pPr marL="849313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latin typeface="Lucida Sans Unicode" charset="0"/>
                <a:ea typeface="ＭＳ Ｐゴシック" charset="0"/>
                <a:cs typeface="ＭＳ Ｐゴシック" charset="0"/>
              </a:rPr>
              <a:t>Word parts/rime units 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– linguistic/word family approach</a:t>
            </a:r>
          </a:p>
          <a:p>
            <a:pPr marL="849313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latin typeface="Lucida Sans Unicode" charset="0"/>
                <a:ea typeface="ＭＳ Ｐゴシック" charset="0"/>
                <a:cs typeface="ＭＳ Ｐゴシック" charset="0"/>
              </a:rPr>
              <a:t>Words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 – whole word approach</a:t>
            </a:r>
          </a:p>
          <a:p>
            <a:pPr marL="849313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b="1" dirty="0">
                <a:latin typeface="Lucida Sans Unicode" charset="0"/>
                <a:ea typeface="ＭＳ Ｐゴシック" charset="0"/>
                <a:cs typeface="ＭＳ Ｐゴシック" charset="0"/>
              </a:rPr>
              <a:t>Sentences/paragraphs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 – whole language/balanced literacy</a:t>
            </a:r>
          </a:p>
        </p:txBody>
      </p:sp>
    </p:spTree>
    <p:extLst>
      <p:ext uri="{BB962C8B-B14F-4D97-AF65-F5344CB8AC3E}">
        <p14:creationId xmlns:p14="http://schemas.microsoft.com/office/powerpoint/2010/main" val="34915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97803"/>
            <a:ext cx="8314266" cy="3781587"/>
          </a:xfrm>
        </p:spPr>
        <p:txBody>
          <a:bodyPr/>
          <a:lstStyle/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Common misunderstandings regarding phonemic awareness</a:t>
            </a:r>
          </a:p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 two levels of word reading</a:t>
            </a:r>
          </a:p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 three types of learning required for word-level reading</a:t>
            </a:r>
          </a:p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 four classical approaches to teaching reading</a:t>
            </a:r>
          </a:p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How we remember the words we read</a:t>
            </a:r>
          </a:p>
          <a:p>
            <a:pPr marL="566737" indent="-457200">
              <a:spcAft>
                <a:spcPts val="12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i="1" dirty="0">
                <a:latin typeface="Lucida Sans Unicode" charset="0"/>
                <a:ea typeface="ＭＳ Ｐゴシック" charset="0"/>
                <a:cs typeface="ＭＳ Ｐゴシック" charset="0"/>
              </a:rPr>
              <a:t>phonemic proficiency 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hypothesis</a:t>
            </a:r>
          </a:p>
          <a:p>
            <a:pPr marL="566737" indent="-457200">
              <a:spcAft>
                <a:spcPts val="600"/>
              </a:spcAft>
              <a:buFont typeface="Wingdings" charset="2"/>
              <a:buAutoNum type="arabicPlain"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 difference between phoneme TASKS and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>
                <a:effectLst/>
              </a:rPr>
              <a:t>Today’s Objectives are to 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learn about and understand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7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03932"/>
            <a:ext cx="8229600" cy="133402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300" b="0" dirty="0">
                <a:effectLst/>
              </a:rPr>
              <a:t>The Four Classic Reading Approaches</a:t>
            </a:r>
            <a:endParaRPr lang="en-US" sz="3300" b="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8764" y="1667665"/>
            <a:ext cx="8449734" cy="45373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In every study I’ve seen, one has the best results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In every study I’ve seen, one has the weakest results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What they share in common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-None adequately addresses both levels of word-level reading</a:t>
            </a:r>
          </a:p>
        </p:txBody>
      </p:sp>
    </p:spTree>
    <p:extLst>
      <p:ext uri="{BB962C8B-B14F-4D97-AF65-F5344CB8AC3E}">
        <p14:creationId xmlns:p14="http://schemas.microsoft.com/office/powerpoint/2010/main" val="25037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5291" y="2657059"/>
            <a:ext cx="7458262" cy="1829761"/>
          </a:xfrm>
        </p:spPr>
        <p:txBody>
          <a:bodyPr/>
          <a:lstStyle/>
          <a:p>
            <a:r>
              <a:rPr lang="en-US" dirty="0"/>
              <a:t>How We Remember the Words We Read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205291" y="1870975"/>
            <a:ext cx="7626053" cy="94665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28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Recall the Alphabetic Principle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642820"/>
            <a:ext cx="8547100" cy="5215180"/>
          </a:xfrm>
        </p:spPr>
        <p:txBody>
          <a:bodyPr/>
          <a:lstStyle/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Word-level writing systems</a:t>
            </a:r>
          </a:p>
          <a:p>
            <a:pPr lvl="2">
              <a:spcAft>
                <a:spcPts val="3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Characters represent whole words</a:t>
            </a:r>
          </a:p>
          <a:p>
            <a:pPr lvl="3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spc="-130" dirty="0">
                <a:latin typeface="Lucida Sans Unicode" charset="0"/>
                <a:ea typeface="ＭＳ Ｐゴシック" charset="0"/>
                <a:cs typeface="ＭＳ Ｐゴシック" charset="0"/>
              </a:rPr>
              <a:t>Or phonological or semantic hints</a:t>
            </a: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Syllabic writing systems</a:t>
            </a:r>
          </a:p>
          <a:p>
            <a:pPr lvl="2">
              <a:spcAft>
                <a:spcPts val="12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Characters represent syllables</a:t>
            </a: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Semi-alphabetic writing systems (original alphabetic)</a:t>
            </a:r>
          </a:p>
          <a:p>
            <a:pPr lvl="2">
              <a:spcAft>
                <a:spcPts val="12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Represent consonantal phonemes, but not vowel phonemes</a:t>
            </a: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Fully alphabetic languages</a:t>
            </a:r>
          </a:p>
          <a:p>
            <a:pPr lvl="2">
              <a:spcAft>
                <a:spcPts val="3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Represent all the phonemes in words</a:t>
            </a:r>
            <a:endParaRPr lang="en-US" sz="22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6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Recall the Alphabetic Principle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642820"/>
            <a:ext cx="8547100" cy="5215180"/>
          </a:xfrm>
        </p:spPr>
        <p:txBody>
          <a:bodyPr/>
          <a:lstStyle/>
          <a:p>
            <a:pPr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Alphabetic writing is phonemic writing</a:t>
            </a:r>
          </a:p>
          <a:p>
            <a:pPr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English has the most irregular alphabetic writing system</a:t>
            </a:r>
          </a:p>
          <a:p>
            <a:pPr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Yet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cat, sat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, and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hat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would never be spelled </a:t>
            </a:r>
            <a:r>
              <a:rPr lang="en-US" sz="2400" i="1" spc="-130" dirty="0" err="1">
                <a:latin typeface="Lucida Sans Unicode" charset="0"/>
                <a:ea typeface="ＭＳ Ｐゴシック" charset="0"/>
                <a:cs typeface="ＭＳ Ｐゴシック" charset="0"/>
              </a:rPr>
              <a:t>rqz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spc="-130" dirty="0" err="1">
                <a:latin typeface="Lucida Sans Unicode" charset="0"/>
                <a:ea typeface="ＭＳ Ｐゴシック" charset="0"/>
                <a:cs typeface="ＭＳ Ｐゴシック" charset="0"/>
              </a:rPr>
              <a:t>mwr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spc="-130" dirty="0" err="1">
                <a:latin typeface="Lucida Sans Unicode" charset="0"/>
                <a:ea typeface="ＭＳ Ｐゴシック" charset="0"/>
                <a:cs typeface="ＭＳ Ｐゴシック" charset="0"/>
              </a:rPr>
              <a:t>byl</a:t>
            </a:r>
            <a:endParaRPr lang="en-US" sz="2400" i="1" spc="-13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3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Some say English is not phonemic, but morpho-phonemic</a:t>
            </a: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000" spc="-130" dirty="0">
                <a:latin typeface="Lucida Sans Unicode" charset="0"/>
                <a:ea typeface="ＭＳ Ｐゴシック" charset="0"/>
                <a:cs typeface="ＭＳ Ｐゴシック" charset="0"/>
              </a:rPr>
              <a:t>But the elements of morphology are comprised of letters representing phonemes</a:t>
            </a: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r>
              <a:rPr lang="en-US" sz="2000" spc="-130" dirty="0">
                <a:latin typeface="Lucida Sans Unicode" charset="0"/>
                <a:ea typeface="ＭＳ Ｐゴシック" charset="0"/>
                <a:cs typeface="ＭＳ Ｐゴシック" charset="0"/>
              </a:rPr>
              <a:t>Morphologically related changes in pronunciation affect phonic decoding, not orthographic mapping</a:t>
            </a:r>
          </a:p>
          <a:p>
            <a:pPr>
              <a:spcAft>
                <a:spcPts val="300"/>
              </a:spcAft>
              <a:buFont typeface="Arial"/>
              <a:buChar char="•"/>
              <a:defRPr/>
            </a:pPr>
            <a:endParaRPr lang="en-US" sz="2400" spc="-13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lvl="1">
              <a:spcAft>
                <a:spcPts val="300"/>
              </a:spcAft>
              <a:buFont typeface="Arial"/>
              <a:buChar char="•"/>
              <a:defRPr/>
            </a:pPr>
            <a:endParaRPr lang="en-US" sz="22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8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026"/>
            <a:ext cx="8432800" cy="5357973"/>
          </a:xfrm>
        </p:spPr>
        <p:txBody>
          <a:bodyPr/>
          <a:lstStyle/>
          <a:p>
            <a:pPr lvl="1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Previously we heard about several lines of evidence against the “visual memory hypothesis”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We have poor visual memory anyway—it is not up to the task</a:t>
            </a:r>
          </a:p>
          <a:p>
            <a:pPr lvl="2">
              <a:spcAft>
                <a:spcPts val="1200"/>
              </a:spcAft>
              <a:buFont typeface="Arial"/>
              <a:buChar char="•"/>
              <a:defRPr/>
            </a:pP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We have “specialized circuitry” for face memory (right fusiform gyrus) and orthographic memory (left fusiform gyrus)</a:t>
            </a:r>
          </a:p>
          <a:p>
            <a:pPr lvl="1">
              <a:spcAft>
                <a:spcPts val="12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Words are learned via “orthographic memory”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There are two levels of orthographic memory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Recognition (reading)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Recall (spelling)</a:t>
            </a:r>
          </a:p>
          <a:p>
            <a:pPr lvl="1"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Words get anchored in orthographic memory via a phoneme to grapheme mapping process, i.e., orthographic mapping</a:t>
            </a:r>
          </a:p>
          <a:p>
            <a:pPr lvl="2">
              <a:buFont typeface="Arial"/>
              <a:buChar char="•"/>
              <a:defRPr/>
            </a:pPr>
            <a:endParaRPr lang="en-US" sz="180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marL="630238" lvl="2" indent="0">
              <a:buNone/>
              <a:defRPr/>
            </a:pPr>
            <a:endParaRPr lang="en-US" sz="180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marL="858837" lvl="3">
              <a:defRPr/>
            </a:pPr>
            <a:endParaRPr lang="en-US" sz="20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Recall that Sight Word Vocabulary is NOT Based on Visual Memory/Visual Skills</a:t>
            </a:r>
          </a:p>
        </p:txBody>
      </p:sp>
    </p:spTree>
    <p:extLst>
      <p:ext uri="{BB962C8B-B14F-4D97-AF65-F5344CB8AC3E}">
        <p14:creationId xmlns:p14="http://schemas.microsoft.com/office/powerpoint/2010/main" val="55855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dirty="0">
                <a:latin typeface="Arial" charset="0"/>
                <a:ea typeface="ＭＳ Ｐゴシック" charset="0"/>
                <a:cs typeface="ＭＳ Ｐゴシック" charset="0"/>
              </a:rPr>
              <a:t>Share’s &amp; Ehri’s Orthographic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Learning Theories</a:t>
            </a:r>
            <a:endParaRPr kumimoji="0"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1"/>
          <p:cNvSpPr>
            <a:spLocks noGrp="1"/>
          </p:cNvSpPr>
          <p:nvPr>
            <p:ph idx="1"/>
          </p:nvPr>
        </p:nvSpPr>
        <p:spPr>
          <a:xfrm>
            <a:off x="457200" y="1913859"/>
            <a:ext cx="8060267" cy="4368407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Visual memory does not play a big role</a:t>
            </a:r>
          </a:p>
          <a:p>
            <a:pPr>
              <a:spcAft>
                <a:spcPts val="400"/>
              </a:spcAft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Letter-sound skills play a big role</a:t>
            </a:r>
          </a:p>
          <a:p>
            <a:pPr>
              <a:spcAft>
                <a:spcPts val="400"/>
              </a:spcAft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Phonemic skills play a big role</a:t>
            </a:r>
          </a:p>
          <a:p>
            <a:pPr>
              <a:spcAft>
                <a:spcPts val="400"/>
              </a:spcAft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Orthographic learning is implicit – typically does not involve conscious thought or effort</a:t>
            </a:r>
          </a:p>
        </p:txBody>
      </p:sp>
    </p:spTree>
    <p:extLst>
      <p:ext uri="{BB962C8B-B14F-4D97-AF65-F5344CB8AC3E}">
        <p14:creationId xmlns:p14="http://schemas.microsoft.com/office/powerpoint/2010/main" val="426901718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3" y="1924493"/>
            <a:ext cx="8095656" cy="4510174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sz="2400" b="1" spc="-40" dirty="0">
                <a:latin typeface="Lucida Sans Unicode" charset="0"/>
                <a:ea typeface="ＭＳ Ｐゴシック" charset="0"/>
                <a:cs typeface="ＭＳ Ｐゴシック" charset="0"/>
              </a:rPr>
              <a:t>Letter-sound proficiency</a:t>
            </a:r>
          </a:p>
          <a:p>
            <a:pPr>
              <a:spcAft>
                <a:spcPts val="600"/>
              </a:spcAft>
              <a:defRPr/>
            </a:pPr>
            <a:r>
              <a:rPr lang="en-US" sz="2400" b="1" spc="-40" dirty="0">
                <a:latin typeface="Lucida Sans Unicode" charset="0"/>
                <a:ea typeface="ＭＳ Ｐゴシック" charset="0"/>
                <a:cs typeface="ＭＳ Ｐゴシック" charset="0"/>
              </a:rPr>
              <a:t>Phonemic proficiency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000" spc="-40" dirty="0">
                <a:latin typeface="Lucida Sans Unicode" charset="0"/>
                <a:ea typeface="ＭＳ Ｐゴシック" charset="0"/>
                <a:cs typeface="ＭＳ Ｐゴシック" charset="0"/>
              </a:rPr>
              <a:t>This goes well beyond what is tested on universal screeners</a:t>
            </a:r>
          </a:p>
          <a:p>
            <a:pPr>
              <a:spcAft>
                <a:spcPts val="6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The ability to establish a relationship between sounds and letters unconsciously while reading</a:t>
            </a:r>
          </a:p>
          <a:p>
            <a:pPr>
              <a:defRPr/>
            </a:pPr>
            <a:endParaRPr lang="en-US" sz="22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Let’s Review the Skills Required for </a:t>
            </a:r>
            <a:b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Efficient Orthographic Memory</a:t>
            </a:r>
          </a:p>
        </p:txBody>
      </p:sp>
    </p:spTree>
    <p:extLst>
      <p:ext uri="{BB962C8B-B14F-4D97-AF65-F5344CB8AC3E}">
        <p14:creationId xmlns:p14="http://schemas.microsoft.com/office/powerpoint/2010/main" val="231749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95401"/>
            <a:ext cx="7200900" cy="2324099"/>
          </a:xfrm>
        </p:spPr>
        <p:txBody>
          <a:bodyPr>
            <a:normAutofit/>
          </a:bodyPr>
          <a:lstStyle/>
          <a:p>
            <a:r>
              <a:rPr lang="en-US" sz="4400" dirty="0"/>
              <a:t>The Phonemic Proficiency Hypothesis </a:t>
            </a:r>
            <a:endParaRPr lang="en-US" sz="4400" i="1" dirty="0"/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3611607"/>
            <a:ext cx="8001000" cy="1199704"/>
          </a:xfrm>
        </p:spPr>
        <p:txBody>
          <a:bodyPr/>
          <a:lstStyle/>
          <a:p>
            <a:r>
              <a:rPr lang="en-US" dirty="0"/>
              <a:t>of Orthographic Learning</a:t>
            </a:r>
          </a:p>
        </p:txBody>
      </p:sp>
    </p:spTree>
    <p:extLst>
      <p:ext uri="{BB962C8B-B14F-4D97-AF65-F5344CB8AC3E}">
        <p14:creationId xmlns:p14="http://schemas.microsoft.com/office/powerpoint/2010/main" val="26037796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5733" y="1730375"/>
            <a:ext cx="8297334" cy="4704292"/>
          </a:xfrm>
        </p:spPr>
        <p:txBody>
          <a:bodyPr/>
          <a:lstStyle/>
          <a:p>
            <a:pPr>
              <a:spcAft>
                <a:spcPts val="18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1997 to October 2001 PA assessment with McInnis’ </a:t>
            </a:r>
            <a:r>
              <a:rPr lang="en-US" sz="24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Phonological Processing Assessment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; based upon Rosner &amp; Simon’s 1974 </a:t>
            </a:r>
            <a:r>
              <a:rPr lang="en-US" sz="24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Auditory Analysis Test</a:t>
            </a:r>
            <a:endParaRPr lang="en-US" sz="24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18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400" spc="-40" baseline="30000" dirty="0">
                <a:latin typeface="Lucida Sans Unicode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, 5</a:t>
            </a:r>
            <a:r>
              <a:rPr lang="en-US" sz="2400" spc="-40" baseline="30000" dirty="0">
                <a:latin typeface="Lucida Sans Unicode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, and 6</a:t>
            </a:r>
            <a:r>
              <a:rPr lang="en-US" sz="2400" spc="-40" baseline="30000" dirty="0">
                <a:latin typeface="Lucida Sans Unicode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 grade poor readers</a:t>
            </a:r>
          </a:p>
          <a:p>
            <a:pPr>
              <a:spcAft>
                <a:spcPts val="1800"/>
              </a:spcAft>
              <a:defRPr/>
            </a:pPr>
            <a:r>
              <a:rPr lang="en-US" sz="2400" spc="-40" dirty="0">
                <a:latin typeface="Lucida Sans Unicode" charset="0"/>
                <a:ea typeface="ＭＳ Ｐゴシック" charset="0"/>
                <a:cs typeface="ＭＳ Ｐゴシック" charset="0"/>
              </a:rPr>
              <a:t>October 2001 screened a third grade class</a:t>
            </a:r>
            <a:endParaRPr lang="en-US" sz="20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The Origin of the </a:t>
            </a:r>
            <a:b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Phonemic Proficiency Hypothesis</a:t>
            </a:r>
          </a:p>
        </p:txBody>
      </p:sp>
    </p:spTree>
    <p:extLst>
      <p:ext uri="{BB962C8B-B14F-4D97-AF65-F5344CB8AC3E}">
        <p14:creationId xmlns:p14="http://schemas.microsoft.com/office/powerpoint/2010/main" val="196737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ea typeface="+mj-ea"/>
                <a:cs typeface="+mj-cs"/>
              </a:rPr>
              <a:t>Current Evidence for </a:t>
            </a:r>
            <a:br>
              <a:rPr lang="en-US" sz="3200" dirty="0">
                <a:ea typeface="+mj-ea"/>
                <a:cs typeface="+mj-cs"/>
              </a:rPr>
            </a:br>
            <a:r>
              <a:rPr lang="en-US" sz="3200" dirty="0">
                <a:ea typeface="+mj-ea"/>
                <a:cs typeface="+mj-cs"/>
              </a:rPr>
              <a:t>The Phonemic Proficiency Hypothesis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>
            <a:off x="1570038" y="1668463"/>
            <a:ext cx="60674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462421" y="3328737"/>
            <a:ext cx="2232526" cy="1283368"/>
            <a:chOff x="3462421" y="3328737"/>
            <a:chExt cx="2232526" cy="1042737"/>
          </a:xfrm>
        </p:grpSpPr>
        <p:sp>
          <p:nvSpPr>
            <p:cNvPr id="4" name="Rounded Rectangle 3"/>
            <p:cNvSpPr/>
            <p:nvPr/>
          </p:nvSpPr>
          <p:spPr>
            <a:xfrm>
              <a:off x="3462421" y="3328737"/>
              <a:ext cx="2232526" cy="10427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62947" y="3436520"/>
              <a:ext cx="185821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FFFF"/>
                  </a:solidFill>
                </a:rPr>
                <a:t>The Phonemic Proficiency </a:t>
              </a:r>
            </a:p>
            <a:p>
              <a:pPr algn="ctr"/>
              <a:r>
                <a:rPr lang="en-US" dirty="0">
                  <a:solidFill>
                    <a:srgbClr val="FFFFFF"/>
                  </a:solidFill>
                </a:rPr>
                <a:t>Hypothesis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0527" y="2179052"/>
            <a:ext cx="3729791" cy="1693716"/>
            <a:chOff x="-200527" y="2179051"/>
            <a:chExt cx="3729791" cy="1693716"/>
          </a:xfrm>
        </p:grpSpPr>
        <p:sp>
          <p:nvSpPr>
            <p:cNvPr id="2" name="Right Arrow 1"/>
            <p:cNvSpPr/>
            <p:nvPr/>
          </p:nvSpPr>
          <p:spPr>
            <a:xfrm rot="2438213">
              <a:off x="1884948" y="2179051"/>
              <a:ext cx="1644316" cy="7218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200527" y="2580105"/>
              <a:ext cx="27940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Orthographic Learning  Research</a:t>
              </a:r>
              <a:r>
                <a:rPr lang="en-US" sz="1600" dirty="0"/>
                <a:t> </a:t>
              </a:r>
            </a:p>
            <a:p>
              <a:pPr algn="ctr"/>
              <a:r>
                <a:rPr lang="en-US" sz="1400" dirty="0"/>
                <a:t>Integrating Ehri’s &amp; Share’s theories logically demands this</a:t>
              </a:r>
            </a:p>
            <a:p>
              <a:pPr algn="ctr"/>
              <a:r>
                <a:rPr lang="en-US" sz="1400" dirty="0"/>
                <a:t>(separately they do not)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720347" y="4296610"/>
            <a:ext cx="3116180" cy="2011950"/>
            <a:chOff x="5720347" y="4296610"/>
            <a:chExt cx="3116180" cy="2011950"/>
          </a:xfrm>
        </p:grpSpPr>
        <p:sp>
          <p:nvSpPr>
            <p:cNvPr id="7" name="Right Arrow 6"/>
            <p:cNvSpPr/>
            <p:nvPr/>
          </p:nvSpPr>
          <p:spPr>
            <a:xfrm rot="13589127">
              <a:off x="5259137" y="5125454"/>
              <a:ext cx="1644316" cy="7218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42527" y="4296610"/>
              <a:ext cx="279400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Word Reading Intervention Research</a:t>
              </a:r>
              <a:r>
                <a:rPr lang="en-US" sz="1600" dirty="0"/>
                <a:t> </a:t>
              </a:r>
            </a:p>
            <a:p>
              <a:pPr algn="ctr"/>
              <a:r>
                <a:rPr lang="en-US" sz="1400" dirty="0"/>
                <a:t>When considering the approaches used measured against normative gains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17978" y="1903664"/>
            <a:ext cx="2794001" cy="1911684"/>
            <a:chOff x="4764505" y="1863559"/>
            <a:chExt cx="2794001" cy="1911684"/>
          </a:xfrm>
        </p:grpSpPr>
        <p:sp>
          <p:nvSpPr>
            <p:cNvPr id="6" name="Right Arrow 5"/>
            <p:cNvSpPr/>
            <p:nvPr/>
          </p:nvSpPr>
          <p:spPr>
            <a:xfrm rot="9416477">
              <a:off x="5914190" y="3053348"/>
              <a:ext cx="1644316" cy="7218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64505" y="1863559"/>
              <a:ext cx="2794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Phonemic Awareness Literature </a:t>
              </a:r>
            </a:p>
            <a:p>
              <a:pPr algn="ctr"/>
              <a:r>
                <a:rPr lang="en-US" sz="1400" dirty="0"/>
                <a:t>The few correlational studies that directly examined proficiency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3240" y="4537242"/>
            <a:ext cx="3455740" cy="1798060"/>
            <a:chOff x="473240" y="4537242"/>
            <a:chExt cx="3455740" cy="1798060"/>
          </a:xfrm>
        </p:grpSpPr>
        <p:sp>
          <p:nvSpPr>
            <p:cNvPr id="5" name="Right Arrow 4"/>
            <p:cNvSpPr/>
            <p:nvPr/>
          </p:nvSpPr>
          <p:spPr>
            <a:xfrm rot="18312301">
              <a:off x="2745875" y="5152196"/>
              <a:ext cx="1644316" cy="721895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3240" y="4537242"/>
              <a:ext cx="2794000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Dyslexia Research &amp; Clinical Experience</a:t>
              </a:r>
              <a:endParaRPr lang="en-US" sz="1600" dirty="0"/>
            </a:p>
            <a:p>
              <a:pPr algn="ctr"/>
              <a:r>
                <a:rPr lang="en-US" sz="1400" dirty="0"/>
                <a:t>In light of the orthographic learning research (i.e., exactly </a:t>
              </a:r>
              <a:r>
                <a:rPr lang="en-US" sz="1400" i="1" dirty="0"/>
                <a:t>why</a:t>
              </a:r>
              <a:r>
                <a:rPr lang="en-US" sz="1400" dirty="0"/>
                <a:t> is poor PA so disruptive to the development of a sight vocabulary)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89758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3721"/>
            <a:ext cx="7772400" cy="2835668"/>
          </a:xfrm>
        </p:spPr>
        <p:txBody>
          <a:bodyPr>
            <a:noAutofit/>
          </a:bodyPr>
          <a:lstStyle/>
          <a:p>
            <a:r>
              <a:rPr lang="en-US" sz="4000" dirty="0"/>
              <a:t>Common Misunderstandings About Phonemic Awareness and Reading</a:t>
            </a:r>
          </a:p>
        </p:txBody>
      </p:sp>
    </p:spTree>
    <p:extLst>
      <p:ext uri="{BB962C8B-B14F-4D97-AF65-F5344CB8AC3E}">
        <p14:creationId xmlns:p14="http://schemas.microsoft.com/office/powerpoint/2010/main" val="378303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016" y="1557867"/>
            <a:ext cx="8304373" cy="48768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Vaessen &amp; Blomert (2010)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1400 students, grades 1-6, over 200 at each grade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Phonemic manipulation </a:t>
            </a:r>
            <a:r>
              <a:rPr lang="mr-IN" sz="20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accuracy and timing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High frequency words and low frequency words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Low frequency words estimate size of sight vocabulary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PA accuracy and high frequency words, correlations dropped off quickly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PA timing showed steep continued growth 1-5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PA timing and sight vocabulary correlated .5 or higher right up to 6</a:t>
            </a:r>
            <a:r>
              <a:rPr lang="en-US" sz="2000" baseline="30000" dirty="0">
                <a:ea typeface="ＭＳ Ｐゴシック" charset="0"/>
                <a:cs typeface="ＭＳ Ｐゴシック" charset="0"/>
              </a:rPr>
              <a:t>th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grade 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200" dirty="0">
                <a:ea typeface="ＭＳ Ｐゴシック" charset="0"/>
                <a:cs typeface="ＭＳ Ｐゴシック" charset="0"/>
              </a:rPr>
              <a:t>Other studies with hundreds of children showed timing provides a better index of the phonemic skills underlying reading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26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Research Support for Phonemic Proficiency and Sight-Word Learning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5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016" y="1557867"/>
            <a:ext cx="8304373" cy="487680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Studies I’ve done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132 1</a:t>
            </a:r>
            <a:r>
              <a:rPr lang="en-US" sz="2400" baseline="30000" dirty="0">
                <a:ea typeface="ＭＳ Ｐゴシック" charset="0"/>
                <a:cs typeface="ＭＳ Ｐゴシック" charset="0"/>
              </a:rPr>
              <a:t>st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graders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Phonemic manipulation </a:t>
            </a:r>
            <a:r>
              <a:rPr lang="mr-IN" sz="2000" dirty="0">
                <a:ea typeface="ＭＳ Ｐゴシック" charset="0"/>
                <a:cs typeface="ＭＳ Ｐゴシック" charset="0"/>
              </a:rPr>
              <a:t>–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accuracy and timing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TOWRE-2 Sight Word Efficiency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Instant responses to PA and SWE = +.58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Accurate, non-instant responses = +.004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60 5</a:t>
            </a:r>
            <a:r>
              <a:rPr lang="en-US" sz="2400" baseline="30000" dirty="0">
                <a:ea typeface="ＭＳ Ｐゴシック" charset="0"/>
                <a:cs typeface="ＭＳ Ｐゴシック" charset="0"/>
              </a:rPr>
              <a:t>th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graders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Instant responses to PA and SWE also = +.58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Accurate, non-instant responses = –.25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Similar result with high school students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Nearly identical to 5</a:t>
            </a:r>
            <a:r>
              <a:rPr lang="en-US" sz="2000" baseline="30000" dirty="0">
                <a:ea typeface="ＭＳ Ｐゴシック" charset="0"/>
                <a:cs typeface="ＭＳ Ｐゴシック" charset="0"/>
              </a:rPr>
              <a:t>th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grade results</a:t>
            </a:r>
          </a:p>
          <a:p>
            <a:pPr>
              <a:spcBef>
                <a:spcPts val="300"/>
              </a:spcBef>
              <a:spcAft>
                <a:spcPts val="300"/>
              </a:spcAft>
              <a:defRPr/>
            </a:pPr>
            <a:endParaRPr lang="en-US" sz="26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Research Support for Phonemic Proficiency and Sight-Word Learning</a:t>
            </a:r>
            <a:endParaRPr lang="en-US" sz="2800" spc="-4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4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167"/>
          <p:cNvSpPr/>
          <p:nvPr/>
        </p:nvSpPr>
        <p:spPr>
          <a:xfrm>
            <a:off x="381941" y="1326445"/>
            <a:ext cx="4114800" cy="893268"/>
          </a:xfrm>
          <a:prstGeom prst="roundRect">
            <a:avLst>
              <a:gd name="adj" fmla="val 10000"/>
            </a:avLst>
          </a:prstGeom>
          <a:solidFill>
            <a:schemeClr val="bg2">
              <a:lumMod val="50000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Phonological Skill Development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6" name="Shape 1178"/>
          <p:cNvSpPr/>
          <p:nvPr/>
        </p:nvSpPr>
        <p:spPr>
          <a:xfrm>
            <a:off x="4976519" y="1994370"/>
            <a:ext cx="4092222" cy="968962"/>
          </a:xfrm>
          <a:prstGeom prst="roundRect">
            <a:avLst>
              <a:gd name="adj" fmla="val 10000"/>
            </a:avLst>
          </a:prstGeom>
          <a:solidFill>
            <a:schemeClr val="bg2">
              <a:lumMod val="25000"/>
            </a:schemeClr>
          </a:solidFill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Word Reading Skill Development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18" name="Shape 1181"/>
          <p:cNvSpPr/>
          <p:nvPr/>
        </p:nvSpPr>
        <p:spPr>
          <a:xfrm>
            <a:off x="5117630" y="3160889"/>
            <a:ext cx="3913482" cy="1086788"/>
          </a:xfrm>
          <a:prstGeom prst="roundRect">
            <a:avLst>
              <a:gd name="adj" fmla="val 10000"/>
            </a:avLst>
          </a:prstGeom>
          <a:solidFill>
            <a:schemeClr val="lt1">
              <a:alpha val="89803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dirty="0"/>
              <a:t>1. Letter Names and 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dirty="0"/>
              <a:t>Letter Sounds</a:t>
            </a:r>
          </a:p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endParaRPr lang="en-US" sz="2100" b="1" dirty="0"/>
          </a:p>
        </p:txBody>
      </p:sp>
      <p:sp>
        <p:nvSpPr>
          <p:cNvPr id="26" name="Shape 1173"/>
          <p:cNvSpPr/>
          <p:nvPr/>
        </p:nvSpPr>
        <p:spPr>
          <a:xfrm>
            <a:off x="510258" y="3894666"/>
            <a:ext cx="3962400" cy="981291"/>
          </a:xfrm>
          <a:prstGeom prst="roundRect">
            <a:avLst>
              <a:gd name="adj" fmla="val 10000"/>
            </a:avLst>
          </a:prstGeom>
          <a:solidFill>
            <a:schemeClr val="lt1">
              <a:alpha val="89803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spc="-30" dirty="0"/>
              <a:t>2. Basic Phoneme Awareness</a:t>
            </a:r>
          </a:p>
          <a:p>
            <a:pPr algn="ctr">
              <a:lnSpc>
                <a:spcPct val="90000"/>
              </a:lnSpc>
              <a:spcBef>
                <a:spcPts val="840"/>
              </a:spcBef>
              <a:buClr>
                <a:srgbClr val="000000"/>
              </a:buClr>
              <a:buSzPct val="25000"/>
            </a:pPr>
            <a:r>
              <a:rPr lang="en-US" spc="-30" dirty="0"/>
              <a:t>Blending and segmentation</a:t>
            </a:r>
          </a:p>
        </p:txBody>
      </p:sp>
      <p:sp>
        <p:nvSpPr>
          <p:cNvPr id="27" name="Shape 1194"/>
          <p:cNvSpPr/>
          <p:nvPr/>
        </p:nvSpPr>
        <p:spPr>
          <a:xfrm rot="20082000">
            <a:off x="4316804" y="3730812"/>
            <a:ext cx="925513" cy="43122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23" name="Shape 1193"/>
          <p:cNvSpPr/>
          <p:nvPr/>
        </p:nvSpPr>
        <p:spPr>
          <a:xfrm>
            <a:off x="2404186" y="3612444"/>
            <a:ext cx="412738" cy="39681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29" name="Shape 1184"/>
          <p:cNvSpPr/>
          <p:nvPr/>
        </p:nvSpPr>
        <p:spPr>
          <a:xfrm>
            <a:off x="5089407" y="4506148"/>
            <a:ext cx="3910966" cy="933909"/>
          </a:xfrm>
          <a:prstGeom prst="roundRect">
            <a:avLst>
              <a:gd name="adj" fmla="val 10000"/>
            </a:avLst>
          </a:prstGeom>
          <a:solidFill>
            <a:schemeClr val="lt1">
              <a:alpha val="89803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dirty="0"/>
              <a:t>2. Phonic Decoding and Encoding (Spelling)</a:t>
            </a:r>
            <a:r>
              <a:rPr lang="en-US" sz="2400" dirty="0"/>
              <a:t> </a:t>
            </a:r>
            <a:endParaRPr lang="en-US" sz="2400" b="1" dirty="0"/>
          </a:p>
        </p:txBody>
      </p:sp>
      <p:sp>
        <p:nvSpPr>
          <p:cNvPr id="31" name="Shape 1192"/>
          <p:cNvSpPr/>
          <p:nvPr/>
        </p:nvSpPr>
        <p:spPr>
          <a:xfrm>
            <a:off x="6757369" y="4188179"/>
            <a:ext cx="412738" cy="45618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37" name="Shape 1176"/>
          <p:cNvSpPr/>
          <p:nvPr/>
        </p:nvSpPr>
        <p:spPr>
          <a:xfrm>
            <a:off x="516681" y="5077561"/>
            <a:ext cx="3948075" cy="1366513"/>
          </a:xfrm>
          <a:prstGeom prst="roundRect">
            <a:avLst>
              <a:gd name="adj" fmla="val 10000"/>
            </a:avLst>
          </a:prstGeom>
          <a:solidFill>
            <a:schemeClr val="lt1">
              <a:alpha val="89803"/>
            </a:schemeClr>
          </a:solidFill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dirty="0"/>
              <a:t>3. Advanced Phonemic Awareness/Proficiency</a:t>
            </a:r>
          </a:p>
          <a:p>
            <a:pPr algn="ctr">
              <a:lnSpc>
                <a:spcPct val="90000"/>
              </a:lnSpc>
              <a:spcBef>
                <a:spcPts val="840"/>
              </a:spcBef>
              <a:buClr>
                <a:srgbClr val="000000"/>
              </a:buClr>
              <a:buSzPct val="25000"/>
            </a:pPr>
            <a:r>
              <a:rPr lang="en-US" dirty="0"/>
              <a:t>Automatic, unconscious access to phonemes in spoken words</a:t>
            </a:r>
          </a:p>
        </p:txBody>
      </p:sp>
      <p:sp>
        <p:nvSpPr>
          <p:cNvPr id="34" name="Shape 1193"/>
          <p:cNvSpPr/>
          <p:nvPr/>
        </p:nvSpPr>
        <p:spPr>
          <a:xfrm>
            <a:off x="2431465" y="4760149"/>
            <a:ext cx="412738" cy="41619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35" name="Shape 1195"/>
          <p:cNvSpPr/>
          <p:nvPr/>
        </p:nvSpPr>
        <p:spPr>
          <a:xfrm rot="19990497">
            <a:off x="4317027" y="5162145"/>
            <a:ext cx="941209" cy="450731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42" name="Shape 1187"/>
          <p:cNvSpPr/>
          <p:nvPr/>
        </p:nvSpPr>
        <p:spPr>
          <a:xfrm>
            <a:off x="5108222" y="5682074"/>
            <a:ext cx="3903482" cy="1094646"/>
          </a:xfrm>
          <a:prstGeom prst="roundRect">
            <a:avLst>
              <a:gd name="adj" fmla="val 10000"/>
            </a:avLst>
          </a:prstGeom>
          <a:solidFill>
            <a:schemeClr val="lt1">
              <a:alpha val="89803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pPr algn="ctr">
              <a:spcAft>
                <a:spcPts val="6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100" b="1" spc="-30" dirty="0"/>
              <a:t>3. Orthographic Mapping</a:t>
            </a:r>
          </a:p>
          <a:p>
            <a:pPr algn="ctr">
              <a:buClr>
                <a:srgbClr val="000000"/>
              </a:buClr>
              <a:buSzPct val="25000"/>
            </a:pPr>
            <a:r>
              <a:rPr lang="en-US" spc="-30" dirty="0"/>
              <a:t>Efficient memory for printed words; rapid sight vocabulary expansion</a:t>
            </a:r>
          </a:p>
        </p:txBody>
      </p:sp>
      <p:sp>
        <p:nvSpPr>
          <p:cNvPr id="40" name="Shape 1193"/>
          <p:cNvSpPr/>
          <p:nvPr/>
        </p:nvSpPr>
        <p:spPr>
          <a:xfrm>
            <a:off x="6788789" y="5381037"/>
            <a:ext cx="412738" cy="41788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41" name="Shape 1197"/>
          <p:cNvSpPr/>
          <p:nvPr/>
        </p:nvSpPr>
        <p:spPr>
          <a:xfrm>
            <a:off x="4412073" y="5750587"/>
            <a:ext cx="818445" cy="50211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19050" cap="flat" cmpd="sng">
            <a:solidFill>
              <a:srgbClr val="34659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44" name="Shape 1196"/>
          <p:cNvSpPr/>
          <p:nvPr/>
        </p:nvSpPr>
        <p:spPr>
          <a:xfrm>
            <a:off x="4355630" y="4493390"/>
            <a:ext cx="912518" cy="4647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19050" cap="flat" cmpd="sng">
            <a:solidFill>
              <a:srgbClr val="34659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2400">
              <a:solidFill>
                <a:prstClr val="white"/>
              </a:solidFill>
            </a:endParaRPr>
          </a:p>
        </p:txBody>
      </p:sp>
      <p:sp>
        <p:nvSpPr>
          <p:cNvPr id="45" name="Title 7"/>
          <p:cNvSpPr>
            <a:spLocks noGrp="1"/>
          </p:cNvSpPr>
          <p:nvPr>
            <p:ph type="title"/>
          </p:nvPr>
        </p:nvSpPr>
        <p:spPr>
          <a:xfrm>
            <a:off x="391348" y="141347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The Developmental Relationship Between Phonological Skills and Word-Level Reading</a:t>
            </a:r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483150" y="2342444"/>
            <a:ext cx="8547962" cy="1934415"/>
            <a:chOff x="483150" y="2342444"/>
            <a:chExt cx="8547962" cy="1934415"/>
          </a:xfrm>
        </p:grpSpPr>
        <p:sp>
          <p:nvSpPr>
            <p:cNvPr id="20" name="Shape 1191"/>
            <p:cNvSpPr/>
            <p:nvPr/>
          </p:nvSpPr>
          <p:spPr>
            <a:xfrm>
              <a:off x="4299185" y="3159008"/>
              <a:ext cx="987778" cy="42238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5"/>
            </a:solidFill>
            <a:ln w="19050" cap="flat" cmpd="sng">
              <a:solidFill>
                <a:srgbClr val="34659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Font typeface="Arial"/>
                <a:buNone/>
              </a:pPr>
              <a:endParaRPr sz="2400">
                <a:solidFill>
                  <a:prstClr val="white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83150" y="2342444"/>
              <a:ext cx="8547962" cy="1934415"/>
              <a:chOff x="483150" y="2342444"/>
              <a:chExt cx="8547962" cy="1934415"/>
            </a:xfrm>
          </p:grpSpPr>
          <p:sp>
            <p:nvSpPr>
              <p:cNvPr id="14" name="Shape 1170"/>
              <p:cNvSpPr/>
              <p:nvPr/>
            </p:nvSpPr>
            <p:spPr>
              <a:xfrm>
                <a:off x="483150" y="2342444"/>
                <a:ext cx="3903336" cy="1339646"/>
              </a:xfrm>
              <a:prstGeom prst="roundRect">
                <a:avLst>
                  <a:gd name="adj" fmla="val 10000"/>
                </a:avLst>
              </a:prstGeom>
              <a:solidFill>
                <a:schemeClr val="lt1">
                  <a:alpha val="89803"/>
                </a:schemeClr>
              </a:solidFill>
              <a:ln w="19050" cap="flat" cmpd="sng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121900" tIns="121900" rIns="121900" bIns="121900" anchor="ctr" anchorCtr="0">
                <a:noAutofit/>
              </a:bodyPr>
              <a:lstStyle/>
              <a:p>
                <a:pPr algn="ctr">
                  <a:lnSpc>
                    <a:spcPct val="90000"/>
                  </a:lnSpc>
                  <a:buClr>
                    <a:srgbClr val="000000"/>
                  </a:buClr>
                  <a:buSzPct val="25000"/>
                  <a:buFont typeface="Arial"/>
                  <a:buNone/>
                </a:pPr>
                <a:r>
                  <a:rPr lang="en-US" sz="2100" b="1" dirty="0"/>
                  <a:t>1. Early Phonological Awareness</a:t>
                </a:r>
              </a:p>
              <a:p>
                <a:pPr algn="ctr">
                  <a:lnSpc>
                    <a:spcPct val="90000"/>
                  </a:lnSpc>
                  <a:spcBef>
                    <a:spcPts val="840"/>
                  </a:spcBef>
                  <a:buClr>
                    <a:srgbClr val="000000"/>
                  </a:buClr>
                  <a:buSzPct val="25000"/>
                </a:pPr>
                <a:r>
                  <a:rPr lang="en-US" dirty="0"/>
                  <a:t>Rhyming, first sounds, syllable segmentation</a:t>
                </a: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5089407" y="3815194"/>
                <a:ext cx="39417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buClr>
                    <a:srgbClr val="000000"/>
                  </a:buClr>
                  <a:buSzPct val="25000"/>
                </a:pPr>
                <a:r>
                  <a:rPr lang="en-US" dirty="0"/>
                  <a:t>Phonological storage and retrieval</a:t>
                </a:r>
                <a:r>
                  <a:rPr lang="en-US" sz="2400" dirty="0"/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110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26" grpId="0" animBg="1"/>
      <p:bldP spid="27" grpId="0" animBg="1"/>
      <p:bldP spid="23" grpId="0" animBg="1"/>
      <p:bldP spid="29" grpId="0" animBg="1"/>
      <p:bldP spid="31" grpId="0" animBg="1"/>
      <p:bldP spid="37" grpId="0" animBg="1"/>
      <p:bldP spid="34" grpId="0" animBg="1"/>
      <p:bldP spid="35" grpId="0" animBg="1"/>
      <p:bldP spid="42" grpId="0" animBg="1"/>
      <p:bldP spid="40" grpId="0" animBg="1"/>
      <p:bldP spid="41" grpId="0" animBg="1"/>
      <p:bldP spid="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95401"/>
            <a:ext cx="7200900" cy="2552699"/>
          </a:xfrm>
        </p:spPr>
        <p:txBody>
          <a:bodyPr>
            <a:normAutofit/>
          </a:bodyPr>
          <a:lstStyle/>
          <a:p>
            <a:r>
              <a:rPr lang="en-US" dirty="0"/>
              <a:t>Phonemic </a:t>
            </a:r>
            <a:r>
              <a:rPr lang="en-US" i="1" dirty="0"/>
              <a:t>Tasks</a:t>
            </a:r>
            <a:r>
              <a:rPr lang="en-US" dirty="0"/>
              <a:t> vs. Phonemic </a:t>
            </a:r>
            <a:r>
              <a:rPr lang="en-US" i="1" dirty="0"/>
              <a:t>Skills</a:t>
            </a:r>
          </a:p>
        </p:txBody>
      </p:sp>
    </p:spTree>
    <p:extLst>
      <p:ext uri="{BB962C8B-B14F-4D97-AF65-F5344CB8AC3E}">
        <p14:creationId xmlns:p14="http://schemas.microsoft.com/office/powerpoint/2010/main" val="4042580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Phonemic TASKS vs. Phoneme SKILLS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608666"/>
            <a:ext cx="8547100" cy="5048807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We need to move from a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task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mentality to a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skill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mentality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Two types of phoneme tasks: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synthesis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analysis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22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Synthesis</a:t>
            </a: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 goes from part to whole (e.g., blending) 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22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Analysis</a:t>
            </a: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 goes from part to whole (e.g., segmenting)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There are many phoneme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tasks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but only two </a:t>
            </a:r>
            <a:r>
              <a:rPr lang="en-US" sz="2400" i="1" spc="-130" dirty="0">
                <a:latin typeface="Lucida Sans Unicode" charset="0"/>
                <a:ea typeface="ＭＳ Ｐゴシック" charset="0"/>
                <a:cs typeface="ＭＳ Ｐゴシック" charset="0"/>
              </a:rPr>
              <a:t>skills</a:t>
            </a: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 are needed for reading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spc="-130" dirty="0">
                <a:latin typeface="Lucida Sans Unicode" charset="0"/>
                <a:ea typeface="ＭＳ Ｐゴシック" charset="0"/>
                <a:cs typeface="ＭＳ Ｐゴシック" charset="0"/>
              </a:rPr>
              <a:t>Synthesis and analysis play different roles in reading: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Phoneme blending is needed for phonic decoding</a:t>
            </a:r>
          </a:p>
          <a:p>
            <a:pPr lvl="2">
              <a:spcAft>
                <a:spcPts val="600"/>
              </a:spcAft>
              <a:buFont typeface="Arial"/>
              <a:buChar char="•"/>
              <a:defRPr/>
            </a:pPr>
            <a:r>
              <a:rPr lang="en-US" sz="2200" spc="-130" dirty="0">
                <a:latin typeface="Lucida Sans Unicode" charset="0"/>
                <a:ea typeface="ＭＳ Ｐゴシック" charset="0"/>
                <a:cs typeface="ＭＳ Ｐゴシック" charset="0"/>
              </a:rPr>
              <a:t>Phoneme analysis is needed for remembering words</a:t>
            </a:r>
          </a:p>
        </p:txBody>
      </p:sp>
    </p:spTree>
    <p:extLst>
      <p:ext uri="{BB962C8B-B14F-4D97-AF65-F5344CB8AC3E}">
        <p14:creationId xmlns:p14="http://schemas.microsoft.com/office/powerpoint/2010/main" val="385643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088" y="1862666"/>
            <a:ext cx="8376646" cy="4995333"/>
          </a:xfrm>
        </p:spPr>
        <p:txBody>
          <a:bodyPr/>
          <a:lstStyle/>
          <a:p>
            <a:pPr marL="392113" lvl="1" indent="0">
              <a:buNone/>
              <a:defRPr/>
            </a:pPr>
            <a:r>
              <a:rPr lang="en-US" sz="2200" b="1" dirty="0">
                <a:latin typeface="Lucida Sans Unicode" charset="0"/>
                <a:ea typeface="ＭＳ Ｐゴシック" charset="0"/>
                <a:cs typeface="ＭＳ Ｐゴシック" charset="0"/>
              </a:rPr>
              <a:t>Blending:</a:t>
            </a:r>
          </a:p>
          <a:p>
            <a:pPr marL="392113" lvl="1" indent="0">
              <a:buNone/>
              <a:defRPr/>
            </a:pP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“The skill of blending is needed to decode unfamiliar words.”</a:t>
            </a:r>
          </a:p>
          <a:p>
            <a:pPr marL="392113" lvl="1" indent="0">
              <a:buNone/>
              <a:defRPr/>
            </a:pPr>
            <a:endParaRPr lang="en-US" sz="2200" b="1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marL="392113" lvl="1" indent="0">
              <a:buNone/>
              <a:defRPr/>
            </a:pPr>
            <a:r>
              <a:rPr lang="en-US" sz="2200" b="1" dirty="0">
                <a:latin typeface="Lucida Sans Unicode" charset="0"/>
                <a:ea typeface="ＭＳ Ｐゴシック" charset="0"/>
                <a:cs typeface="ＭＳ Ｐゴシック" charset="0"/>
              </a:rPr>
              <a:t>Segmenting:</a:t>
            </a:r>
          </a:p>
          <a:p>
            <a:pPr marL="392113" lvl="1" indent="0">
              <a:buNone/>
              <a:defRPr/>
            </a:pP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“Phonemic segmentation helps children </a:t>
            </a:r>
            <a:r>
              <a:rPr lang="en-US" sz="1800" b="1" i="1" dirty="0">
                <a:latin typeface="Lucida Sans Unicode" charset="0"/>
                <a:ea typeface="ＭＳ Ｐゴシック" charset="0"/>
                <a:cs typeface="ＭＳ Ｐゴシック" charset="0"/>
              </a:rPr>
              <a:t>remember</a:t>
            </a:r>
            <a:r>
              <a:rPr lang="en-US" sz="1800" dirty="0">
                <a:latin typeface="Lucida Sans Unicode" charset="0"/>
                <a:ea typeface="ＭＳ Ｐゴシック" charset="0"/>
                <a:cs typeface="ＭＳ Ｐゴシック" charset="0"/>
              </a:rPr>
              <a:t> how to read and spell words . . .”</a:t>
            </a:r>
            <a:r>
              <a:rPr lang="en-US" sz="1600" dirty="0">
                <a:latin typeface="Lucida Sans Unicode" charset="0"/>
                <a:ea typeface="ＭＳ Ｐゴシック" charset="0"/>
                <a:cs typeface="ＭＳ Ｐゴシック" charset="0"/>
              </a:rPr>
              <a:t> (emphasis added)</a:t>
            </a:r>
          </a:p>
          <a:p>
            <a:pPr marL="392113" lvl="1" indent="0">
              <a:buNone/>
              <a:defRPr/>
            </a:pPr>
            <a:endParaRPr lang="en-US" sz="2200" b="1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37067"/>
            <a:ext cx="9144000" cy="1422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dirty="0">
                <a:latin typeface="Lucida Sans Unicode" charset="0"/>
                <a:ea typeface="ＭＳ Ｐゴシック" charset="0"/>
                <a:cs typeface="ＭＳ Ｐゴシック" charset="0"/>
              </a:rPr>
              <a:t>National Reading Panel (2000) on the</a:t>
            </a:r>
            <a:r>
              <a:rPr lang="en-US" sz="3000" dirty="0">
                <a:latin typeface="Lucida Sans Unicode" charset="0"/>
                <a:ea typeface="ＭＳ Ｐゴシック" charset="0"/>
                <a:cs typeface="ＭＳ Ｐゴシック" charset="0"/>
              </a:rPr>
              <a:t> role of </a:t>
            </a:r>
            <a:br>
              <a:rPr lang="en-US" sz="30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Phonemic Skills in Word Reading</a:t>
            </a:r>
            <a:b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1600" dirty="0">
                <a:latin typeface="Lucida Sans Unicode" charset="0"/>
                <a:ea typeface="ＭＳ Ｐゴシック" charset="0"/>
                <a:cs typeface="ＭＳ Ｐゴシック" charset="0"/>
              </a:rPr>
              <a:t>(From Section 2 page 32)</a:t>
            </a:r>
          </a:p>
        </p:txBody>
      </p:sp>
    </p:spTree>
    <p:extLst>
      <p:ext uri="{BB962C8B-B14F-4D97-AF65-F5344CB8AC3E}">
        <p14:creationId xmlns:p14="http://schemas.microsoft.com/office/powerpoint/2010/main" val="36097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4987925" y="5275262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549400" y="4038600"/>
            <a:ext cx="2362200" cy="2046288"/>
            <a:chOff x="1104" y="2832"/>
            <a:chExt cx="1488" cy="1289"/>
          </a:xfrm>
        </p:grpSpPr>
        <p:sp>
          <p:nvSpPr>
            <p:cNvPr id="31" name="Rectangle 15"/>
            <p:cNvSpPr>
              <a:spLocks noChangeArrowheads="1"/>
            </p:cNvSpPr>
            <p:nvPr/>
          </p:nvSpPr>
          <p:spPr bwMode="auto">
            <a:xfrm>
              <a:off x="1200" y="2928"/>
              <a:ext cx="1344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1822CD"/>
                  </a:solidFill>
                  <a:latin typeface="Calibri" charset="0"/>
                </a:rPr>
                <a:t>PHONIC</a:t>
              </a:r>
            </a:p>
            <a:p>
              <a:pPr algn="ctr"/>
              <a:r>
                <a:rPr lang="en-US">
                  <a:solidFill>
                    <a:srgbClr val="1822CD"/>
                  </a:solidFill>
                  <a:latin typeface="Calibri" charset="0"/>
                </a:rPr>
                <a:t>DECODING</a:t>
              </a:r>
              <a:endParaRPr lang="en-US">
                <a:latin typeface="Calibri" charset="0"/>
              </a:endParaRPr>
            </a:p>
            <a:p>
              <a:pPr algn="ctr"/>
              <a:r>
                <a:rPr lang="en-US" sz="2000">
                  <a:latin typeface="Calibri" charset="0"/>
                </a:rPr>
                <a:t>Identify</a:t>
              </a:r>
            </a:p>
            <a:p>
              <a:pPr algn="ctr"/>
              <a:r>
                <a:rPr lang="en-US" sz="2000">
                  <a:latin typeface="Calibri" charset="0"/>
                </a:rPr>
                <a:t>Unfamiliar Words</a:t>
              </a:r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1104" y="2832"/>
              <a:ext cx="1488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3" name="Text Box 24"/>
            <p:cNvSpPr txBox="1">
              <a:spLocks noChangeArrowheads="1"/>
            </p:cNvSpPr>
            <p:nvPr/>
          </p:nvSpPr>
          <p:spPr bwMode="auto">
            <a:xfrm>
              <a:off x="1104" y="3888"/>
              <a:ext cx="14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i="1">
                  <a:latin typeface="Calibri" charset="0"/>
                </a:rPr>
                <a:t>(Word Identification)</a:t>
              </a:r>
              <a:endParaRPr lang="en-US" sz="1800">
                <a:latin typeface="Calibri" charset="0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588000" y="4038599"/>
            <a:ext cx="2362200" cy="2046288"/>
            <a:chOff x="3696" y="2832"/>
            <a:chExt cx="1488" cy="1289"/>
          </a:xfrm>
        </p:grpSpPr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3792" y="2928"/>
              <a:ext cx="1344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1822CD"/>
                  </a:solidFill>
                  <a:latin typeface="Calibri" charset="0"/>
                </a:rPr>
                <a:t>ORTHOGRAPHIC</a:t>
              </a:r>
            </a:p>
            <a:p>
              <a:pPr algn="ctr"/>
              <a:r>
                <a:rPr lang="en-US">
                  <a:solidFill>
                    <a:srgbClr val="1822CD"/>
                  </a:solidFill>
                  <a:latin typeface="Calibri" charset="0"/>
                </a:rPr>
                <a:t>MAPPING</a:t>
              </a:r>
              <a:endParaRPr lang="en-US">
                <a:latin typeface="Calibri" charset="0"/>
              </a:endParaRPr>
            </a:p>
            <a:p>
              <a:pPr algn="ctr"/>
              <a:r>
                <a:rPr lang="en-US" sz="2000">
                  <a:latin typeface="Calibri" charset="0"/>
                </a:rPr>
                <a:t>Permanent Word Storage</a:t>
              </a:r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3696" y="2832"/>
              <a:ext cx="1488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744" y="3888"/>
              <a:ext cx="144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i="1">
                  <a:latin typeface="Calibri" charset="0"/>
                </a:rPr>
                <a:t>(Word Recognition)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92200" y="1219200"/>
            <a:ext cx="1752600" cy="2514600"/>
            <a:chOff x="1092200" y="1219200"/>
            <a:chExt cx="1752600" cy="2514600"/>
          </a:xfrm>
        </p:grpSpPr>
        <p:sp>
          <p:nvSpPr>
            <p:cNvPr id="7" name="AutoShape 26"/>
            <p:cNvSpPr>
              <a:spLocks noChangeArrowheads="1"/>
            </p:cNvSpPr>
            <p:nvPr/>
          </p:nvSpPr>
          <p:spPr bwMode="auto">
            <a:xfrm rot="4046525">
              <a:off x="1778000" y="2971800"/>
              <a:ext cx="838200" cy="685800"/>
            </a:xfrm>
            <a:prstGeom prst="rightArrow">
              <a:avLst>
                <a:gd name="adj1" fmla="val 50000"/>
                <a:gd name="adj2" fmla="val 3055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1092200" y="1219200"/>
              <a:ext cx="1752600" cy="1524000"/>
              <a:chOff x="816" y="1056"/>
              <a:chExt cx="1104" cy="960"/>
            </a:xfrm>
          </p:grpSpPr>
          <p:grpSp>
            <p:nvGrpSpPr>
              <p:cNvPr id="22" name="Group 12"/>
              <p:cNvGrpSpPr>
                <a:grpSpLocks/>
              </p:cNvGrpSpPr>
              <p:nvPr/>
            </p:nvGrpSpPr>
            <p:grpSpPr bwMode="auto">
              <a:xfrm>
                <a:off x="816" y="1296"/>
                <a:ext cx="1104" cy="720"/>
                <a:chOff x="816" y="1488"/>
                <a:chExt cx="1104" cy="720"/>
              </a:xfrm>
            </p:grpSpPr>
            <p:sp>
              <p:nvSpPr>
                <p:cNvPr id="24" name="Rectangle 9"/>
                <p:cNvSpPr>
                  <a:spLocks noChangeArrowheads="1"/>
                </p:cNvSpPr>
                <p:nvPr/>
              </p:nvSpPr>
              <p:spPr bwMode="auto">
                <a:xfrm>
                  <a:off x="882" y="1632"/>
                  <a:ext cx="957" cy="4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>
                      <a:latin typeface="Calibri" charset="0"/>
                    </a:rPr>
                    <a:t>Phonological</a:t>
                  </a:r>
                </a:p>
                <a:p>
                  <a:pPr algn="ctr"/>
                  <a:r>
                    <a:rPr lang="en-US" sz="2000" dirty="0">
                      <a:latin typeface="Calibri" charset="0"/>
                    </a:rPr>
                    <a:t>Blending</a:t>
                  </a:r>
                </a:p>
              </p:txBody>
            </p:sp>
            <p:sp>
              <p:nvSpPr>
                <p:cNvPr id="25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1488"/>
                  <a:ext cx="1104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23" name="Text Box 40"/>
              <p:cNvSpPr txBox="1">
                <a:spLocks noChangeArrowheads="1"/>
              </p:cNvSpPr>
              <p:nvPr/>
            </p:nvSpPr>
            <p:spPr bwMode="auto">
              <a:xfrm>
                <a:off x="816" y="1056"/>
                <a:ext cx="110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i="1">
                    <a:latin typeface="Calibri" charset="0"/>
                  </a:rPr>
                  <a:t>Linguistic skill</a:t>
                </a:r>
                <a:endParaRPr lang="en-US" sz="1800">
                  <a:latin typeface="Calibri" charset="0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6502400" y="1219200"/>
            <a:ext cx="1905000" cy="2514600"/>
            <a:chOff x="6502400" y="1219200"/>
            <a:chExt cx="1905000" cy="2514600"/>
          </a:xfrm>
        </p:grpSpPr>
        <p:sp>
          <p:nvSpPr>
            <p:cNvPr id="8" name="AutoShape 29"/>
            <p:cNvSpPr>
              <a:spLocks noChangeArrowheads="1"/>
            </p:cNvSpPr>
            <p:nvPr/>
          </p:nvSpPr>
          <p:spPr bwMode="auto">
            <a:xfrm rot="6876315">
              <a:off x="6959600" y="2971800"/>
              <a:ext cx="838200" cy="685800"/>
            </a:xfrm>
            <a:prstGeom prst="rightArrow">
              <a:avLst>
                <a:gd name="adj1" fmla="val 50000"/>
                <a:gd name="adj2" fmla="val 3055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grpSp>
          <p:nvGrpSpPr>
            <p:cNvPr id="17" name="Group 44"/>
            <p:cNvGrpSpPr>
              <a:grpSpLocks/>
            </p:cNvGrpSpPr>
            <p:nvPr/>
          </p:nvGrpSpPr>
          <p:grpSpPr bwMode="auto">
            <a:xfrm>
              <a:off x="6502400" y="1219200"/>
              <a:ext cx="1905000" cy="1524000"/>
              <a:chOff x="4224" y="1056"/>
              <a:chExt cx="1200" cy="960"/>
            </a:xfrm>
          </p:grpSpPr>
          <p:grpSp>
            <p:nvGrpSpPr>
              <p:cNvPr id="18" name="Group 11"/>
              <p:cNvGrpSpPr>
                <a:grpSpLocks/>
              </p:cNvGrpSpPr>
              <p:nvPr/>
            </p:nvGrpSpPr>
            <p:grpSpPr bwMode="auto">
              <a:xfrm>
                <a:off x="4224" y="1296"/>
                <a:ext cx="1200" cy="720"/>
                <a:chOff x="4128" y="1440"/>
                <a:chExt cx="1200" cy="720"/>
              </a:xfrm>
            </p:grpSpPr>
            <p:sp>
              <p:nvSpPr>
                <p:cNvPr id="20" name="Rectangle 7"/>
                <p:cNvSpPr>
                  <a:spLocks noChangeArrowheads="1"/>
                </p:cNvSpPr>
                <p:nvPr/>
              </p:nvSpPr>
              <p:spPr bwMode="auto">
                <a:xfrm>
                  <a:off x="4338" y="1488"/>
                  <a:ext cx="827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>
                      <a:latin typeface="Calibri" charset="0"/>
                    </a:rPr>
                    <a:t>Phoneme</a:t>
                  </a:r>
                </a:p>
                <a:p>
                  <a:pPr algn="ctr"/>
                  <a:r>
                    <a:rPr lang="en-US" sz="2000">
                      <a:latin typeface="Calibri" charset="0"/>
                    </a:rPr>
                    <a:t>Awareness</a:t>
                  </a:r>
                </a:p>
                <a:p>
                  <a:pPr algn="ctr"/>
                  <a:r>
                    <a:rPr lang="en-US" sz="2000">
                      <a:latin typeface="Calibri" charset="0"/>
                    </a:rPr>
                    <a:t>(Analysis)</a:t>
                  </a:r>
                  <a:endParaRPr lang="en-US">
                    <a:latin typeface="Calibri" charset="0"/>
                  </a:endParaRPr>
                </a:p>
              </p:txBody>
            </p:sp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4128" y="1440"/>
                  <a:ext cx="1200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</p:grpSp>
          <p:sp>
            <p:nvSpPr>
              <p:cNvPr id="19" name="Text Box 41"/>
              <p:cNvSpPr txBox="1">
                <a:spLocks noChangeArrowheads="1"/>
              </p:cNvSpPr>
              <p:nvPr/>
            </p:nvSpPr>
            <p:spPr bwMode="auto">
              <a:xfrm>
                <a:off x="4224" y="1056"/>
                <a:ext cx="115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i="1">
                    <a:latin typeface="Calibri" charset="0"/>
                  </a:rPr>
                  <a:t>Linguistic skill</a:t>
                </a:r>
                <a:endParaRPr lang="en-US" sz="1800">
                  <a:latin typeface="Calibri" charset="0"/>
                </a:endParaRPr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454400" y="1219200"/>
            <a:ext cx="2743200" cy="2514600"/>
            <a:chOff x="3454400" y="1219200"/>
            <a:chExt cx="2743200" cy="2514600"/>
          </a:xfrm>
        </p:grpSpPr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3454400" y="2895600"/>
              <a:ext cx="2743200" cy="838200"/>
              <a:chOff x="2304" y="2112"/>
              <a:chExt cx="1728" cy="528"/>
            </a:xfrm>
          </p:grpSpPr>
          <p:sp>
            <p:nvSpPr>
              <p:cNvPr id="26" name="AutoShape 27"/>
              <p:cNvSpPr>
                <a:spLocks noChangeArrowheads="1"/>
              </p:cNvSpPr>
              <p:nvPr/>
            </p:nvSpPr>
            <p:spPr bwMode="auto">
              <a:xfrm rot="6975844">
                <a:off x="2256" y="2160"/>
                <a:ext cx="528" cy="432"/>
              </a:xfrm>
              <a:prstGeom prst="rightArrow">
                <a:avLst>
                  <a:gd name="adj1" fmla="val 50000"/>
                  <a:gd name="adj2" fmla="val 30556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7" name="AutoShape 28"/>
              <p:cNvSpPr>
                <a:spLocks noChangeArrowheads="1"/>
              </p:cNvSpPr>
              <p:nvPr/>
            </p:nvSpPr>
            <p:spPr bwMode="auto">
              <a:xfrm rot="4046525">
                <a:off x="3552" y="2160"/>
                <a:ext cx="528" cy="432"/>
              </a:xfrm>
              <a:prstGeom prst="rightArrow">
                <a:avLst>
                  <a:gd name="adj1" fmla="val 50000"/>
                  <a:gd name="adj2" fmla="val 30556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1" name="Group 48"/>
            <p:cNvGrpSpPr>
              <a:grpSpLocks/>
            </p:cNvGrpSpPr>
            <p:nvPr/>
          </p:nvGrpSpPr>
          <p:grpSpPr bwMode="auto">
            <a:xfrm>
              <a:off x="3454400" y="1219200"/>
              <a:ext cx="2590800" cy="1524000"/>
              <a:chOff x="2304" y="1056"/>
              <a:chExt cx="1632" cy="960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auto">
              <a:xfrm>
                <a:off x="2511" y="1440"/>
                <a:ext cx="1229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>
                    <a:latin typeface="Calibri" charset="0"/>
                  </a:rPr>
                  <a:t>Letter-Sound</a:t>
                </a:r>
              </a:p>
              <a:p>
                <a:pPr algn="ctr"/>
                <a:r>
                  <a:rPr lang="en-US" sz="2000">
                    <a:latin typeface="Calibri" charset="0"/>
                  </a:rPr>
                  <a:t>Knowledge/Skills</a:t>
                </a:r>
                <a:endParaRPr lang="en-US">
                  <a:latin typeface="Calibri" charset="0"/>
                </a:endParaRPr>
              </a:p>
            </p:txBody>
          </p:sp>
          <p:grpSp>
            <p:nvGrpSpPr>
              <p:cNvPr id="13" name="Group 45"/>
              <p:cNvGrpSpPr>
                <a:grpSpLocks/>
              </p:cNvGrpSpPr>
              <p:nvPr/>
            </p:nvGrpSpPr>
            <p:grpSpPr bwMode="auto">
              <a:xfrm>
                <a:off x="2304" y="1056"/>
                <a:ext cx="1632" cy="960"/>
                <a:chOff x="2304" y="1056"/>
                <a:chExt cx="1632" cy="960"/>
              </a:xfrm>
            </p:grpSpPr>
            <p:sp>
              <p:nvSpPr>
                <p:cNvPr id="14" name="Rectangle 14"/>
                <p:cNvSpPr>
                  <a:spLocks noChangeArrowheads="1"/>
                </p:cNvSpPr>
                <p:nvPr/>
              </p:nvSpPr>
              <p:spPr bwMode="auto">
                <a:xfrm>
                  <a:off x="2304" y="1296"/>
                  <a:ext cx="1632" cy="7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Calibri" charset="0"/>
                  </a:endParaRPr>
                </a:p>
              </p:txBody>
            </p:sp>
            <p:sp>
              <p:nvSpPr>
                <p:cNvPr id="1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304" y="1056"/>
                  <a:ext cx="1632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/>
                  <a:r>
                    <a:rPr lang="en-US" sz="1800" i="1">
                      <a:latin typeface="Calibri" charset="0"/>
                    </a:rPr>
                    <a:t>Academic skill</a:t>
                  </a:r>
                  <a:endParaRPr lang="en-US" sz="1800">
                    <a:latin typeface="Calibri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55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The Phonological Awareness Screening Test</a:t>
            </a:r>
          </a:p>
        </p:txBody>
      </p:sp>
      <p:sp>
        <p:nvSpPr>
          <p:cNvPr id="65538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(PAST)</a:t>
            </a:r>
          </a:p>
        </p:txBody>
      </p:sp>
    </p:spTree>
    <p:extLst>
      <p:ext uri="{BB962C8B-B14F-4D97-AF65-F5344CB8AC3E}">
        <p14:creationId xmlns:p14="http://schemas.microsoft.com/office/powerpoint/2010/main" val="27824113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934200" cy="1085850"/>
          </a:xfrm>
        </p:spPr>
        <p:txBody>
          <a:bodyPr/>
          <a:lstStyle/>
          <a:p>
            <a:pPr eaLnBrk="1" hangingPunct="1"/>
            <a:r>
              <a:rPr lang="en-US" sz="3200" b="1">
                <a:latin typeface="Verdana" charset="0"/>
                <a:ea typeface="MS Pゴシック" charset="0"/>
                <a:cs typeface="MS Pゴシック" charset="0"/>
              </a:rPr>
              <a:t>The PAST Assessment</a:t>
            </a:r>
            <a:endParaRPr lang="en-US">
              <a:latin typeface="Verdana" charset="0"/>
              <a:ea typeface="MS Pゴシック" charset="0"/>
              <a:cs typeface="MS Pゴシック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739900"/>
            <a:ext cx="7353300" cy="38481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200">
                <a:latin typeface="Verdana" charset="0"/>
                <a:ea typeface="MS Pゴシック" charset="0"/>
                <a:cs typeface="MS Pゴシック" charset="0"/>
              </a:rPr>
              <a:t>Phonological Awareness Screening Test</a:t>
            </a:r>
            <a:r>
              <a:rPr lang="en-US" sz="2400">
                <a:latin typeface="Verdana" charset="0"/>
                <a:ea typeface="MS Pゴシック" charset="0"/>
                <a:cs typeface="MS Pゴシック" charset="0"/>
              </a:rPr>
              <a:t> (PAST)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latin typeface="Verdana" charset="0"/>
                <a:ea typeface="MS Pゴシック" charset="0"/>
                <a:cs typeface="MS Pゴシック" charset="0"/>
              </a:rPr>
              <a:t>Acronym has double meaning</a:t>
            </a:r>
          </a:p>
          <a:p>
            <a:pPr eaLnBrk="1" hangingPunct="1">
              <a:lnSpc>
                <a:spcPct val="120000"/>
              </a:lnSpc>
            </a:pPr>
            <a:r>
              <a:rPr lang="en-US" sz="2200">
                <a:latin typeface="Verdana" charset="0"/>
                <a:ea typeface="MS Pゴシック" charset="0"/>
                <a:cs typeface="MS Pゴシック" charset="0"/>
              </a:rPr>
              <a:t>Based on Rosner &amp; Simon (1971)</a:t>
            </a:r>
            <a:endParaRPr lang="en-US" sz="2600">
              <a:latin typeface="Verdana" charset="0"/>
              <a:ea typeface="MS Pゴシック" charset="0"/>
              <a:cs typeface="MS Pゴシック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latin typeface="Verdana" charset="0"/>
                <a:ea typeface="MS Pゴシック" charset="0"/>
                <a:cs typeface="MS Pゴシック" charset="0"/>
              </a:rPr>
              <a:t>Reworked and improved by McInnis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latin typeface="Verdana" charset="0"/>
                <a:ea typeface="MS Pゴシック" charset="0"/>
                <a:cs typeface="MS Pゴシック" charset="0"/>
              </a:rPr>
              <a:t>It is </a:t>
            </a:r>
            <a:r>
              <a:rPr lang="ja-JP" altLang="en-US" sz="2000">
                <a:latin typeface="Verdana" charset="0"/>
                <a:ea typeface="MS Pゴシック" charset="0"/>
                <a:cs typeface="MS Pゴシック" charset="0"/>
              </a:rPr>
              <a:t>“</a:t>
            </a:r>
            <a:r>
              <a:rPr lang="en-US" altLang="ja-JP" sz="2000">
                <a:latin typeface="Verdana" charset="0"/>
                <a:ea typeface="MS Pゴシック" charset="0"/>
                <a:cs typeface="MS Pゴシック" charset="0"/>
              </a:rPr>
              <a:t>third generation Rosner</a:t>
            </a:r>
            <a:r>
              <a:rPr lang="ja-JP" altLang="en-US" sz="2000">
                <a:latin typeface="Verdana" charset="0"/>
                <a:ea typeface="MS Pゴシック" charset="0"/>
                <a:cs typeface="MS Pゴシック" charset="0"/>
              </a:rPr>
              <a:t>”</a:t>
            </a:r>
            <a:endParaRPr lang="en-US" altLang="ja-JP" sz="2000">
              <a:latin typeface="Verdana" charset="0"/>
              <a:ea typeface="MS Pゴシック" charset="0"/>
              <a:cs typeface="MS Pゴシック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000" i="1">
                <a:latin typeface="Verdana" charset="0"/>
                <a:ea typeface="MS Pゴシック" charset="0"/>
                <a:cs typeface="MS Pゴシック" charset="0"/>
              </a:rPr>
              <a:t>CTOPP</a:t>
            </a:r>
            <a:r>
              <a:rPr lang="en-US" sz="2000">
                <a:latin typeface="Verdana" charset="0"/>
                <a:ea typeface="MS Pゴシック" charset="0"/>
                <a:cs typeface="MS Pゴシック" charset="0"/>
              </a:rPr>
              <a:t> Elision is </a:t>
            </a:r>
            <a:r>
              <a:rPr lang="ja-JP" altLang="en-US" sz="2000">
                <a:latin typeface="Verdana" charset="0"/>
                <a:ea typeface="MS Pゴシック" charset="0"/>
                <a:cs typeface="MS Pゴシック" charset="0"/>
              </a:rPr>
              <a:t>“</a:t>
            </a:r>
            <a:r>
              <a:rPr lang="en-US" altLang="ja-JP" sz="2000">
                <a:latin typeface="Verdana" charset="0"/>
                <a:ea typeface="MS Pゴシック" charset="0"/>
                <a:cs typeface="MS Pゴシック" charset="0"/>
              </a:rPr>
              <a:t>first cousin once removed</a:t>
            </a:r>
            <a:r>
              <a:rPr lang="ja-JP" altLang="en-US" sz="2000">
                <a:latin typeface="Verdana" charset="0"/>
                <a:ea typeface="MS Pゴシック" charset="0"/>
                <a:cs typeface="MS Pゴシック" charset="0"/>
              </a:rPr>
              <a:t>”</a:t>
            </a:r>
            <a:endParaRPr lang="en-US" altLang="ja-JP" sz="2000">
              <a:latin typeface="Verdana" charset="0"/>
              <a:ea typeface="MS Pゴシック" charset="0"/>
              <a:cs typeface="MS Pゴシック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200">
                <a:latin typeface="Verdana" charset="0"/>
                <a:ea typeface="MS Pゴシック" charset="0"/>
                <a:cs typeface="MS Pゴシック" charset="0"/>
              </a:rPr>
              <a:t>Outstanding correlation with reading </a:t>
            </a:r>
            <a:endParaRPr lang="en-US">
              <a:latin typeface="Verdana" charset="0"/>
              <a:ea typeface="MS Pゴシック" charset="0"/>
              <a:cs typeface="MS Pゴシック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z="2000">
                <a:latin typeface="Verdana" charset="0"/>
                <a:ea typeface="MS Pゴシック" charset="0"/>
                <a:cs typeface="MS Pゴシック" charset="0"/>
              </a:rPr>
              <a:t>.6 to .8 elementary students; .5 adults</a:t>
            </a:r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>
            <a:off x="2133600" y="1457325"/>
            <a:ext cx="4979988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574158"/>
            <a:ext cx="6934200" cy="112129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>
                <a:latin typeface="Verdana" charset="0"/>
                <a:ea typeface="MS Pゴシック" charset="0"/>
                <a:cs typeface="MS Pゴシック" charset="0"/>
              </a:rPr>
              <a:t>The PAST Assessment</a:t>
            </a:r>
            <a:br>
              <a:rPr lang="en-US" sz="3200" b="1" dirty="0">
                <a:latin typeface="Verdana" charset="0"/>
                <a:ea typeface="MS Pゴシック" charset="0"/>
                <a:cs typeface="MS Pゴシック" charset="0"/>
              </a:rPr>
            </a:br>
            <a:r>
              <a:rPr lang="en-US" sz="3100" dirty="0" err="1">
                <a:latin typeface="Verdana" charset="0"/>
                <a:ea typeface="MS Pゴシック" charset="0"/>
                <a:cs typeface="MS Pゴシック" charset="0"/>
              </a:rPr>
              <a:t>www.thepasttest.com</a:t>
            </a:r>
            <a:br>
              <a:rPr lang="en-US" sz="4400" dirty="0">
                <a:latin typeface="Verdana" charset="0"/>
                <a:ea typeface="MS Pゴシック" charset="0"/>
                <a:cs typeface="MS Pゴシック" charset="0"/>
              </a:rPr>
            </a:br>
            <a:endParaRPr lang="en-US" b="1" dirty="0">
              <a:latin typeface="Verdana" charset="0"/>
              <a:ea typeface="MS Pゴシック" charset="0"/>
              <a:cs typeface="MS Pゴシック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75" y="1818167"/>
            <a:ext cx="7051675" cy="4293708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Not to be confused with another online test with the same acronym</a:t>
            </a:r>
          </a:p>
          <a:p>
            <a:pPr lvl="1" eaLnBrk="1" hangingPunct="1"/>
            <a:r>
              <a:rPr lang="en-US" sz="1600" dirty="0">
                <a:latin typeface="Verdana" charset="0"/>
                <a:ea typeface="MS Pゴシック" charset="0"/>
                <a:cs typeface="MS Pゴシック" charset="0"/>
              </a:rPr>
              <a:t>“Phonological awareness Skills Test”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Based on phonological manipulation</a:t>
            </a:r>
          </a:p>
          <a:p>
            <a:pPr lvl="1"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Uses segmentation, isolation, &amp; blending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Assesses the automaticity of PA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Multiple versions for progress assessment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Great supplement for </a:t>
            </a:r>
            <a:r>
              <a:rPr lang="en-US" sz="2000" i="1" dirty="0">
                <a:latin typeface="Verdana" charset="0"/>
                <a:ea typeface="MS Pゴシック" charset="0"/>
                <a:cs typeface="MS Pゴシック" charset="0"/>
              </a:rPr>
              <a:t>CTOPP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Requires some training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Instructions available on website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Free to use</a:t>
            </a:r>
          </a:p>
          <a:p>
            <a:pPr eaLnBrk="1" hangingPunct="1"/>
            <a:r>
              <a:rPr lang="en-US" sz="2000" dirty="0">
                <a:latin typeface="Verdana" charset="0"/>
                <a:ea typeface="MS Pゴシック" charset="0"/>
                <a:cs typeface="MS Pゴシック" charset="0"/>
              </a:rPr>
              <a:t>Not normed – criterion based</a:t>
            </a:r>
          </a:p>
          <a:p>
            <a:pPr eaLnBrk="1" hangingPunct="1"/>
            <a:endParaRPr lang="en-US" sz="2000" dirty="0">
              <a:latin typeface="Verdana" charset="0"/>
              <a:ea typeface="MS Pゴシック" charset="0"/>
              <a:cs typeface="MS Pゴシック" charset="0"/>
            </a:endParaRPr>
          </a:p>
        </p:txBody>
      </p:sp>
      <p:sp>
        <p:nvSpPr>
          <p:cNvPr id="72707" name="Line 4"/>
          <p:cNvSpPr>
            <a:spLocks noChangeShapeType="1"/>
          </p:cNvSpPr>
          <p:nvPr/>
        </p:nvSpPr>
        <p:spPr bwMode="auto">
          <a:xfrm>
            <a:off x="2100263" y="1457325"/>
            <a:ext cx="501491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2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7344" y="1524000"/>
            <a:ext cx="8876656" cy="49433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/>
              <a:t>PA is not important after first grade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Thought to only relate to early learning of CVC words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Not thought to be involved in sight word acquisition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PA cannot be learned after third (or whatever) grade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PA is best taught using letters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A common misunderstanding of the National Reading Panel’s findings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PA is simply a by-product of reading, not a cause</a:t>
            </a:r>
          </a:p>
          <a:p>
            <a:pPr>
              <a:spcAft>
                <a:spcPts val="1200"/>
              </a:spcAft>
            </a:pPr>
            <a:endParaRPr lang="en-US" sz="2200" dirty="0"/>
          </a:p>
          <a:p>
            <a:pPr>
              <a:spcAft>
                <a:spcPts val="1200"/>
              </a:spcAft>
            </a:pPr>
            <a:endParaRPr lang="en-US" sz="2200" dirty="0"/>
          </a:p>
          <a:p>
            <a:pPr>
              <a:spcAft>
                <a:spcPts val="1200"/>
              </a:spcAft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Common Misunderstandings</a:t>
            </a:r>
          </a:p>
        </p:txBody>
      </p:sp>
    </p:spTree>
    <p:extLst>
      <p:ext uri="{BB962C8B-B14F-4D97-AF65-F5344CB8AC3E}">
        <p14:creationId xmlns:p14="http://schemas.microsoft.com/office/powerpoint/2010/main" val="91371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Summary</a:t>
            </a:r>
          </a:p>
        </p:txBody>
      </p:sp>
      <p:sp>
        <p:nvSpPr>
          <p:cNvPr id="65538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32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49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7344" y="1244009"/>
            <a:ext cx="8876656" cy="522335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/>
              <a:t>Many misunderstanding about PA float about</a:t>
            </a:r>
          </a:p>
          <a:p>
            <a:pPr>
              <a:spcAft>
                <a:spcPts val="0"/>
              </a:spcAft>
            </a:pPr>
            <a:r>
              <a:rPr lang="en-US" sz="2200" dirty="0"/>
              <a:t>Word reading involves two levels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Identifying new words and remembering words</a:t>
            </a:r>
          </a:p>
          <a:p>
            <a:pPr>
              <a:spcAft>
                <a:spcPts val="0"/>
              </a:spcAft>
            </a:pPr>
            <a:r>
              <a:rPr lang="en-US" sz="2200" dirty="0"/>
              <a:t>Word reading requires three different types of learning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Paired-associate learning, statistical learning, and orthographic learning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The four classic reading approaches are limited</a:t>
            </a:r>
          </a:p>
          <a:p>
            <a:pPr>
              <a:spcAft>
                <a:spcPts val="0"/>
              </a:spcAft>
            </a:pPr>
            <a:r>
              <a:rPr lang="en-US" sz="2200" dirty="0"/>
              <a:t>We remember words via orthographic learning</a:t>
            </a:r>
          </a:p>
          <a:p>
            <a:pPr lvl="1">
              <a:spcAft>
                <a:spcPts val="600"/>
              </a:spcAft>
            </a:pPr>
            <a:r>
              <a:rPr lang="en-US" sz="1800" dirty="0"/>
              <a:t>Requires letter-sound proficiency and phonemic proficiency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The phonemic proficiency hypothesis is well supported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Phoneme tasks do not necessarily = phoneme skills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The PAST assesses phonemic proficiency</a:t>
            </a:r>
          </a:p>
          <a:p>
            <a:pPr>
              <a:spcAft>
                <a:spcPts val="1200"/>
              </a:spcAft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369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6775" y="1370347"/>
            <a:ext cx="7820025" cy="5068553"/>
          </a:xfrm>
        </p:spPr>
        <p:txBody>
          <a:bodyPr/>
          <a:lstStyle/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Auditory vs. phonological</a:t>
            </a:r>
          </a:p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Phonological vs. phonemic</a:t>
            </a:r>
          </a:p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Orthography and orthographic</a:t>
            </a:r>
          </a:p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Phonological awareness vs. phonics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800" spc="-40" dirty="0">
                <a:latin typeface="Lucida Sans Unicode" charset="0"/>
                <a:ea typeface="ＭＳ Ｐゴシック" charset="0"/>
                <a:cs typeface="ＭＳ Ｐゴシック" charset="0"/>
              </a:rPr>
              <a:t>Many balanced literacy </a:t>
            </a:r>
            <a:r>
              <a:rPr lang="en-US" sz="1800" i="1" spc="-40" dirty="0">
                <a:latin typeface="Lucida Sans Unicode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1800" spc="-40" dirty="0">
                <a:latin typeface="Lucida Sans Unicode" charset="0"/>
                <a:ea typeface="ＭＳ Ｐゴシック" charset="0"/>
                <a:cs typeface="ＭＳ Ｐゴシック" charset="0"/>
              </a:rPr>
              <a:t> phonics advocates aren’t clear on this</a:t>
            </a:r>
          </a:p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Decoding 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800" spc="-40" dirty="0">
                <a:latin typeface="Lucida Sans Unicode" charset="0"/>
                <a:ea typeface="ＭＳ Ｐゴシック" charset="0"/>
                <a:cs typeface="ＭＳ Ｐゴシック" charset="0"/>
              </a:rPr>
              <a:t>Phonic decoding and word-level reading</a:t>
            </a:r>
          </a:p>
          <a:p>
            <a:pPr>
              <a:spcBef>
                <a:spcPts val="2200"/>
              </a:spcBef>
              <a:defRPr/>
            </a:pPr>
            <a:r>
              <a:rPr lang="en-US" sz="2200" spc="-40" dirty="0">
                <a:latin typeface="Lucida Sans Unicode" charset="0"/>
                <a:ea typeface="ＭＳ Ｐゴシック" charset="0"/>
                <a:cs typeface="ＭＳ Ｐゴシック" charset="0"/>
              </a:rPr>
              <a:t>“Sight word” and sight word vocabulary </a:t>
            </a:r>
          </a:p>
          <a:p>
            <a:pPr lvl="1">
              <a:spcBef>
                <a:spcPts val="1000"/>
              </a:spcBef>
              <a:defRPr/>
            </a:pPr>
            <a:r>
              <a:rPr lang="en-US" sz="1800" spc="-40" dirty="0">
                <a:latin typeface="Lucida Sans Unicode" charset="0"/>
                <a:ea typeface="ＭＳ Ｐゴシック" charset="0"/>
                <a:cs typeface="ＭＳ Ｐゴシック" charset="0"/>
              </a:rPr>
              <a:t>Also called orthographic lexicon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567272" cy="1143000"/>
          </a:xfrm>
        </p:spPr>
        <p:txBody>
          <a:bodyPr/>
          <a:lstStyle/>
          <a:p>
            <a:pPr>
              <a:defRPr/>
            </a:pPr>
            <a:r>
              <a:rPr lang="en-US" sz="2800" spc="-40" dirty="0">
                <a:latin typeface="Lucida Sans Unicode" charset="0"/>
                <a:ea typeface="ＭＳ Ｐゴシック" charset="0"/>
                <a:cs typeface="ＭＳ Ｐゴシック" charset="0"/>
              </a:rPr>
              <a:t>Key Terms to Understand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8715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524000"/>
            <a:ext cx="7200900" cy="2508250"/>
          </a:xfrm>
        </p:spPr>
        <p:txBody>
          <a:bodyPr>
            <a:normAutofit/>
          </a:bodyPr>
          <a:lstStyle/>
          <a:p>
            <a:r>
              <a:rPr lang="en-US" dirty="0"/>
              <a:t>The Two Levels of Skilled Word Reading</a:t>
            </a:r>
          </a:p>
        </p:txBody>
      </p:sp>
    </p:spTree>
    <p:extLst>
      <p:ext uri="{BB962C8B-B14F-4D97-AF65-F5344CB8AC3E}">
        <p14:creationId xmlns:p14="http://schemas.microsoft.com/office/powerpoint/2010/main" val="95315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799" y="1417638"/>
            <a:ext cx="8755516" cy="4664186"/>
          </a:xfrm>
        </p:spPr>
        <p:txBody>
          <a:bodyPr/>
          <a:lstStyle/>
          <a:p>
            <a:pPr marL="849313" lvl="1" indent="-457200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600" dirty="0">
                <a:latin typeface="Lucida Sans Unicode" charset="0"/>
                <a:ea typeface="ＭＳ Ｐゴシック" charset="0"/>
                <a:cs typeface="ＭＳ Ｐゴシック" charset="0"/>
              </a:rPr>
              <a:t>The ability to sound out unfamiliar words</a:t>
            </a: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Researchers call this </a:t>
            </a:r>
            <a:r>
              <a:rPr lang="en-US" sz="2000" i="1" dirty="0">
                <a:latin typeface="Lucida Sans Unicode" charset="0"/>
                <a:ea typeface="ＭＳ Ｐゴシック" charset="0"/>
                <a:cs typeface="ＭＳ Ｐゴシック" charset="0"/>
              </a:rPr>
              <a:t>phonological recoding,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 dirty="0">
                <a:latin typeface="Lucida Sans Unicode" charset="0"/>
                <a:ea typeface="ＭＳ Ｐゴシック" charset="0"/>
                <a:cs typeface="ＭＳ Ｐゴシック" charset="0"/>
              </a:rPr>
              <a:t>decoding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, or applying </a:t>
            </a:r>
            <a:r>
              <a:rPr lang="en-US" sz="2000" i="1" dirty="0">
                <a:latin typeface="Lucida Sans Unicode" charset="0"/>
                <a:ea typeface="ＭＳ Ｐゴシック" charset="0"/>
                <a:cs typeface="ＭＳ Ｐゴシック" charset="0"/>
              </a:rPr>
              <a:t>grapho-phonemic correspondences 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(GPCs)</a:t>
            </a:r>
            <a:endParaRPr lang="en-US" sz="2000" i="1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Based primarily on letter-sound skills &amp; phonemic blending</a:t>
            </a:r>
          </a:p>
          <a:p>
            <a:pPr lvl="4">
              <a:spcAft>
                <a:spcPts val="400"/>
              </a:spcAft>
              <a:buFont typeface="Arial"/>
              <a:buChar char="•"/>
              <a:defRPr/>
            </a:pPr>
            <a:r>
              <a:rPr lang="en-US" dirty="0">
                <a:latin typeface="Lucida Sans Unicode" charset="0"/>
                <a:ea typeface="ＭＳ Ｐゴシック" charset="0"/>
                <a:cs typeface="ＭＳ Ｐゴシック" charset="0"/>
              </a:rPr>
              <a:t>Also aided by knowledge of phonically regular patterns</a:t>
            </a:r>
          </a:p>
          <a:p>
            <a:pPr marL="849313" lvl="1" indent="-457200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2600" dirty="0">
                <a:latin typeface="Lucida Sans Unicode" charset="0"/>
                <a:ea typeface="ＭＳ Ｐゴシック" charset="0"/>
                <a:cs typeface="ＭＳ Ｐゴシック" charset="0"/>
              </a:rPr>
              <a:t>The ability to remember words</a:t>
            </a: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Instant, </a:t>
            </a:r>
            <a:r>
              <a:rPr lang="en-US" sz="2000" i="1" dirty="0">
                <a:latin typeface="Lucida Sans Unicode" charset="0"/>
                <a:ea typeface="ＭＳ Ｐゴシック" charset="0"/>
                <a:cs typeface="ＭＳ Ｐゴシック" charset="0"/>
              </a:rPr>
              <a:t>effortless</a:t>
            </a: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 recognition</a:t>
            </a: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Unrelated to visual memory</a:t>
            </a: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Words are remembered via orthographic learning</a:t>
            </a:r>
          </a:p>
          <a:p>
            <a:pPr lvl="3">
              <a:spcAft>
                <a:spcPts val="400"/>
              </a:spcAft>
              <a:buFont typeface="Arial"/>
              <a:buChar char="•"/>
              <a:defRPr/>
            </a:pPr>
            <a:r>
              <a:rPr lang="en-US" sz="2000" dirty="0">
                <a:latin typeface="Lucida Sans Unicode" charset="0"/>
                <a:ea typeface="ＭＳ Ｐゴシック" charset="0"/>
                <a:cs typeface="ＭＳ Ｐゴシック" charset="0"/>
              </a:rPr>
              <a:t>Based on phonemic analysis skills and letter-sound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Two Levels of Word-level Reading</a:t>
            </a:r>
            <a:b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endParaRPr lang="en-US" sz="32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3684" y="1786270"/>
            <a:ext cx="8805631" cy="4898348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All skilled readers of alphabetic writing systems </a:t>
            </a:r>
            <a:r>
              <a:rPr lang="en-US" sz="2400" i="1" dirty="0">
                <a:latin typeface="Lucida Sans Unicode" charset="0"/>
                <a:ea typeface="ＭＳ Ｐゴシック" charset="0"/>
                <a:cs typeface="ＭＳ Ｐゴシック" charset="0"/>
              </a:rPr>
              <a:t>learn</a:t>
            </a: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 this skill, whether we </a:t>
            </a:r>
            <a:r>
              <a:rPr lang="en-US" sz="2400" i="1" dirty="0">
                <a:latin typeface="Lucida Sans Unicode" charset="0"/>
                <a:ea typeface="ＭＳ Ｐゴシック" charset="0"/>
                <a:cs typeface="ＭＳ Ｐゴシック" charset="0"/>
              </a:rPr>
              <a:t>teach</a:t>
            </a: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 them or not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Most weak readers do not naturally develop this skill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Phonics instruction can reliably develop this skill if a student has sufficient basic phonological skills</a:t>
            </a: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Promotes word memory in typical readers (Share’s theory of orthographic learning) but not weak readers</a:t>
            </a:r>
            <a:endParaRPr lang="en-US" sz="2200" dirty="0">
              <a:latin typeface="Lucida Sans Unicode" charset="0"/>
              <a:ea typeface="ＭＳ Ｐゴシック" charset="0"/>
              <a:cs typeface="ＭＳ Ｐゴシック" charset="0"/>
            </a:endParaRPr>
          </a:p>
          <a:p>
            <a:pPr lvl="1"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The term “phonics” is a lightening rod for controversy, yet is required for skilled reading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4428"/>
            <a:ext cx="8229600" cy="139618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dirty="0">
                <a:latin typeface="Lucida Sans Unicode" charset="0"/>
                <a:ea typeface="ＭＳ Ｐゴシック" charset="0"/>
                <a:cs typeface="ＭＳ Ｐゴシック" charset="0"/>
              </a:rPr>
              <a:t>Word Reading Level 1: </a:t>
            </a:r>
            <a:br>
              <a:rPr lang="en-US" sz="30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3000" dirty="0">
                <a:latin typeface="Lucida Sans Unicode" charset="0"/>
                <a:ea typeface="ＭＳ Ｐゴシック" charset="0"/>
                <a:cs typeface="ＭＳ Ｐゴシック" charset="0"/>
              </a:rPr>
              <a:t>Accurately Sounding Out Unfamiliar Words</a:t>
            </a:r>
          </a:p>
        </p:txBody>
      </p:sp>
    </p:spTree>
    <p:extLst>
      <p:ext uri="{BB962C8B-B14F-4D97-AF65-F5344CB8AC3E}">
        <p14:creationId xmlns:p14="http://schemas.microsoft.com/office/powerpoint/2010/main" val="15552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799" y="1721289"/>
            <a:ext cx="8755516" cy="5136712"/>
          </a:xfrm>
        </p:spPr>
        <p:txBody>
          <a:bodyPr/>
          <a:lstStyle/>
          <a:p>
            <a:pPr lvl="1">
              <a:spcAft>
                <a:spcPts val="4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Requires Level 1: Skill at sounding out new words</a:t>
            </a:r>
          </a:p>
          <a:p>
            <a:pPr lvl="2">
              <a:spcAft>
                <a:spcPts val="400"/>
              </a:spcAft>
              <a:buFont typeface="Arial"/>
              <a:buChar char="•"/>
              <a:defRPr/>
            </a:pPr>
            <a:r>
              <a:rPr lang="en-US" sz="2200" dirty="0">
                <a:latin typeface="Lucida Sans Unicode" charset="0"/>
                <a:ea typeface="ＭＳ Ｐゴシック" charset="0"/>
                <a:cs typeface="ＭＳ Ｐゴシック" charset="0"/>
              </a:rPr>
              <a:t>David Share’s self-teaching hypothesis</a:t>
            </a:r>
          </a:p>
          <a:p>
            <a:pPr lvl="1">
              <a:spcAft>
                <a:spcPts val="4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Letter-sound skills and phonemic skills also central</a:t>
            </a:r>
          </a:p>
          <a:p>
            <a:pPr lvl="1">
              <a:spcAft>
                <a:spcPts val="4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Not addressed by any current reading approaches</a:t>
            </a:r>
          </a:p>
          <a:p>
            <a:pPr lvl="2">
              <a:spcAft>
                <a:spcPts val="400"/>
              </a:spcAft>
              <a:buFont typeface="Arial"/>
              <a:buChar char="•"/>
              <a:defRPr/>
            </a:pPr>
            <a:r>
              <a:rPr lang="en-US" sz="2200" dirty="0">
                <a:latin typeface="Lucida Sans Unicode" charset="0"/>
                <a:ea typeface="ＭＳ Ｐゴシック" charset="0"/>
                <a:cs typeface="ＭＳ Ｐゴシック" charset="0"/>
              </a:rPr>
              <a:t>Exposure only produces word memory for those already possessing word memory skills (i.e., good orthographic memory)</a:t>
            </a:r>
          </a:p>
          <a:p>
            <a:pPr lvl="1">
              <a:spcAft>
                <a:spcPts val="400"/>
              </a:spcAft>
              <a:buFont typeface="Arial"/>
              <a:buChar char="•"/>
              <a:defRPr/>
            </a:pP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Weak readers may become competent at Level 1 (sounding out words), but virtually </a:t>
            </a:r>
            <a:r>
              <a:rPr lang="en-US" sz="2400" i="1" dirty="0">
                <a:latin typeface="Lucida Sans Unicode" charset="0"/>
                <a:ea typeface="ＭＳ Ｐゴシック" charset="0"/>
                <a:cs typeface="ＭＳ Ｐゴシック" charset="0"/>
              </a:rPr>
              <a:t>never</a:t>
            </a:r>
            <a:r>
              <a:rPr lang="en-US" sz="2400" dirty="0">
                <a:latin typeface="Lucida Sans Unicode" charset="0"/>
                <a:ea typeface="ＭＳ Ｐゴシック" charset="0"/>
                <a:cs typeface="ＭＳ Ｐゴシック" charset="0"/>
              </a:rPr>
              <a:t> at Level 2 (efficiently remembering words)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1349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Word Reading Level 2: </a:t>
            </a:r>
            <a:b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The Ability to </a:t>
            </a:r>
            <a:r>
              <a:rPr lang="en-US" sz="3200" i="1" dirty="0">
                <a:latin typeface="Lucida Sans Unicode" charset="0"/>
                <a:ea typeface="ＭＳ Ｐゴシック" charset="0"/>
                <a:cs typeface="ＭＳ Ｐゴシック" charset="0"/>
              </a:rPr>
              <a:t>Efficiently</a:t>
            </a:r>
            <a: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  <a:t> Remember Words</a:t>
            </a:r>
            <a:br>
              <a:rPr lang="en-US" sz="3200" dirty="0">
                <a:latin typeface="Lucida Sans Unicode" charset="0"/>
                <a:ea typeface="ＭＳ Ｐゴシック" charset="0"/>
                <a:cs typeface="ＭＳ Ｐゴシック" charset="0"/>
              </a:rPr>
            </a:br>
            <a:endParaRPr lang="en-US" sz="3200" dirty="0">
              <a:latin typeface="Lucida Sans Unicode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0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105806</TotalTime>
  <Words>2267</Words>
  <Application>Microsoft Macintosh PowerPoint</Application>
  <PresentationFormat>On-screen Show (4:3)</PresentationFormat>
  <Paragraphs>331</Paragraphs>
  <Slides>41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Lucida Sans Unicode</vt:lpstr>
      <vt:lpstr>Times</vt:lpstr>
      <vt:lpstr>Verdana</vt:lpstr>
      <vt:lpstr>Wingdings</vt:lpstr>
      <vt:lpstr>Wingdings 2</vt:lpstr>
      <vt:lpstr>Wingdings 3</vt:lpstr>
      <vt:lpstr>Concourse</vt:lpstr>
      <vt:lpstr> Understanding the Role of Phonemic Proficiency in Boosting Reading Skills in Struggling Readers</vt:lpstr>
      <vt:lpstr>Today’s Objectives are to  learn about and understand . . .</vt:lpstr>
      <vt:lpstr>Common Misunderstandings About Phonemic Awareness and Reading</vt:lpstr>
      <vt:lpstr>Common Misunderstandings</vt:lpstr>
      <vt:lpstr>Key Terms to Understand this Presentation</vt:lpstr>
      <vt:lpstr>The Two Levels of Skilled Word Reading</vt:lpstr>
      <vt:lpstr>Two Levels of Word-level Reading </vt:lpstr>
      <vt:lpstr>Word Reading Level 1:  Accurately Sounding Out Unfamiliar Words</vt:lpstr>
      <vt:lpstr>Word Reading Level 2:  The Ability to Efficiently Remember Words </vt:lpstr>
      <vt:lpstr>Skilled Word Reading Requires Three Types of Learning</vt:lpstr>
      <vt:lpstr>Three Types of Learning Required for Word-Level Reading</vt:lpstr>
      <vt:lpstr>Paired-Associate Learning (PAL)</vt:lpstr>
      <vt:lpstr>Statistical Learning</vt:lpstr>
      <vt:lpstr>Orthographic Mapping</vt:lpstr>
      <vt:lpstr>Three Types of Learning Required for Word-Level Reading</vt:lpstr>
      <vt:lpstr>Applying the Three Types of Learning to the Two Levels of Word Reading</vt:lpstr>
      <vt:lpstr>Confusion Due to Not Knowing About the  Three Types of Learning</vt:lpstr>
      <vt:lpstr>The Four Classic Approaches to Teaching Reading</vt:lpstr>
      <vt:lpstr>The Four Classic Reading Approaches</vt:lpstr>
      <vt:lpstr>The Four Classic Reading Approaches</vt:lpstr>
      <vt:lpstr>How We Remember the Words We Read</vt:lpstr>
      <vt:lpstr>Recall the Alphabetic Principle</vt:lpstr>
      <vt:lpstr>Recall the Alphabetic Principle</vt:lpstr>
      <vt:lpstr>Recall that Sight Word Vocabulary is NOT Based on Visual Memory/Visual Skills</vt:lpstr>
      <vt:lpstr>Share’s &amp; Ehri’s Orthographic Learning Theories</vt:lpstr>
      <vt:lpstr>Let’s Review the Skills Required for  Efficient Orthographic Memory</vt:lpstr>
      <vt:lpstr>The Phonemic Proficiency Hypothesis </vt:lpstr>
      <vt:lpstr>The Origin of the  Phonemic Proficiency Hypothesis</vt:lpstr>
      <vt:lpstr>Current Evidence for  The Phonemic Proficiency Hypothesis</vt:lpstr>
      <vt:lpstr>Research Support for Phonemic Proficiency and Sight-Word Learning</vt:lpstr>
      <vt:lpstr>Research Support for Phonemic Proficiency and Sight-Word Learning</vt:lpstr>
      <vt:lpstr>The Developmental Relationship Between Phonological Skills and Word-Level Reading</vt:lpstr>
      <vt:lpstr>Phonemic Tasks vs. Phonemic Skills</vt:lpstr>
      <vt:lpstr>Phonemic TASKS vs. Phoneme SKILLS</vt:lpstr>
      <vt:lpstr>National Reading Panel (2000) on the role of  Phonemic Skills in Word Reading (From Section 2 page 32)</vt:lpstr>
      <vt:lpstr>PowerPoint Presentation</vt:lpstr>
      <vt:lpstr>The Phonological Awareness Screening Test</vt:lpstr>
      <vt:lpstr>The PAST Assessment</vt:lpstr>
      <vt:lpstr>The PAST Assessment www.thepasttest.com </vt:lpstr>
      <vt:lpstr>Summary</vt:lpstr>
      <vt:lpstr>Summary</vt:lpstr>
    </vt:vector>
  </TitlesOfParts>
  <Company>SUNY Cortland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Equipped for Reading Success</dc:title>
  <dc:creator>Academic Computing</dc:creator>
  <cp:lastModifiedBy>David Kilpatrick</cp:lastModifiedBy>
  <cp:revision>829</cp:revision>
  <dcterms:created xsi:type="dcterms:W3CDTF">2011-04-14T19:31:03Z</dcterms:created>
  <dcterms:modified xsi:type="dcterms:W3CDTF">2019-11-15T06:01:49Z</dcterms:modified>
</cp:coreProperties>
</file>