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3"/>
  </p:notesMasterIdLst>
  <p:handoutMasterIdLst>
    <p:handoutMasterId r:id="rId34"/>
  </p:handoutMasterIdLst>
  <p:sldIdLst>
    <p:sldId id="256" r:id="rId5"/>
    <p:sldId id="267" r:id="rId6"/>
    <p:sldId id="257" r:id="rId7"/>
    <p:sldId id="268" r:id="rId8"/>
    <p:sldId id="261" r:id="rId9"/>
    <p:sldId id="269" r:id="rId10"/>
    <p:sldId id="260" r:id="rId11"/>
    <p:sldId id="270" r:id="rId12"/>
    <p:sldId id="259" r:id="rId13"/>
    <p:sldId id="271" r:id="rId14"/>
    <p:sldId id="262" r:id="rId15"/>
    <p:sldId id="273" r:id="rId16"/>
    <p:sldId id="272" r:id="rId17"/>
    <p:sldId id="275" r:id="rId18"/>
    <p:sldId id="274" r:id="rId19"/>
    <p:sldId id="278" r:id="rId20"/>
    <p:sldId id="277" r:id="rId21"/>
    <p:sldId id="279" r:id="rId22"/>
    <p:sldId id="276" r:id="rId23"/>
    <p:sldId id="280" r:id="rId24"/>
    <p:sldId id="282" r:id="rId25"/>
    <p:sldId id="283" r:id="rId26"/>
    <p:sldId id="281" r:id="rId27"/>
    <p:sldId id="284" r:id="rId28"/>
    <p:sldId id="285" r:id="rId29"/>
    <p:sldId id="287" r:id="rId30"/>
    <p:sldId id="286" r:id="rId31"/>
    <p:sldId id="266" r:id="rId3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84" autoAdjust="0"/>
    <p:restoredTop sz="94660"/>
  </p:normalViewPr>
  <p:slideViewPr>
    <p:cSldViewPr>
      <p:cViewPr varScale="1">
        <p:scale>
          <a:sx n="70" d="100"/>
          <a:sy n="70" d="100"/>
        </p:scale>
        <p:origin x="1404"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DB8ACC-F8B0-4570-8AC6-21AF56A6C7CB}" type="datetimeFigureOut">
              <a:rPr lang="en-US" smtClean="0"/>
              <a:pPr/>
              <a:t>11/17/2015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B9BEF35-F178-4820-B3E2-B3C18877BB97}" type="slidenum">
              <a:rPr lang="en-US" smtClean="0"/>
              <a:pPr/>
              <a:t>‹#›</a:t>
            </a:fld>
            <a:endParaRPr lang="en-US"/>
          </a:p>
        </p:txBody>
      </p:sp>
    </p:spTree>
    <p:extLst>
      <p:ext uri="{BB962C8B-B14F-4D97-AF65-F5344CB8AC3E}">
        <p14:creationId xmlns:p14="http://schemas.microsoft.com/office/powerpoint/2010/main" val="5439849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3784966-3686-4EA1-AC72-BEF4BA95B63D}" type="datetimeFigureOut">
              <a:rPr lang="en-US"/>
              <a:pPr>
                <a:defRPr/>
              </a:pPr>
              <a:t>11/17/2015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684949E0-C1EC-424E-AA14-2668B68C4DBA}" type="slidenum">
              <a:rPr lang="en-US"/>
              <a:pPr>
                <a:defRPr/>
              </a:pPr>
              <a:t>‹#›</a:t>
            </a:fld>
            <a:endParaRPr lang="en-US"/>
          </a:p>
        </p:txBody>
      </p:sp>
    </p:spTree>
    <p:extLst>
      <p:ext uri="{BB962C8B-B14F-4D97-AF65-F5344CB8AC3E}">
        <p14:creationId xmlns:p14="http://schemas.microsoft.com/office/powerpoint/2010/main" val="194633712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p:spPr>
      </p:sp>
      <p:sp>
        <p:nvSpPr>
          <p:cNvPr id="61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61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BA47EFA-E394-400B-9E47-055E2727023C}" type="slidenum">
              <a:rPr lang="en-US"/>
              <a:pPr fontAlgn="base">
                <a:spcBef>
                  <a:spcPct val="0"/>
                </a:spcBef>
                <a:spcAft>
                  <a:spcPct val="0"/>
                </a:spcAft>
              </a:pPr>
              <a:t>1</a:t>
            </a:fld>
            <a:endParaRPr lang="en-US"/>
          </a:p>
        </p:txBody>
      </p:sp>
    </p:spTree>
    <p:extLst>
      <p:ext uri="{BB962C8B-B14F-4D97-AF65-F5344CB8AC3E}">
        <p14:creationId xmlns:p14="http://schemas.microsoft.com/office/powerpoint/2010/main" val="38512139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15</a:t>
            </a:fld>
            <a:endParaRPr lang="en-US"/>
          </a:p>
        </p:txBody>
      </p:sp>
    </p:spTree>
    <p:extLst>
      <p:ext uri="{BB962C8B-B14F-4D97-AF65-F5344CB8AC3E}">
        <p14:creationId xmlns:p14="http://schemas.microsoft.com/office/powerpoint/2010/main" val="16485836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17</a:t>
            </a:fld>
            <a:endParaRPr lang="en-US"/>
          </a:p>
        </p:txBody>
      </p:sp>
    </p:spTree>
    <p:extLst>
      <p:ext uri="{BB962C8B-B14F-4D97-AF65-F5344CB8AC3E}">
        <p14:creationId xmlns:p14="http://schemas.microsoft.com/office/powerpoint/2010/main" val="27537575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19</a:t>
            </a:fld>
            <a:endParaRPr lang="en-US"/>
          </a:p>
        </p:txBody>
      </p:sp>
    </p:spTree>
    <p:extLst>
      <p:ext uri="{BB962C8B-B14F-4D97-AF65-F5344CB8AC3E}">
        <p14:creationId xmlns:p14="http://schemas.microsoft.com/office/powerpoint/2010/main" val="1232314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21</a:t>
            </a:fld>
            <a:endParaRPr lang="en-US"/>
          </a:p>
        </p:txBody>
      </p:sp>
    </p:spTree>
    <p:extLst>
      <p:ext uri="{BB962C8B-B14F-4D97-AF65-F5344CB8AC3E}">
        <p14:creationId xmlns:p14="http://schemas.microsoft.com/office/powerpoint/2010/main" val="2416467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23</a:t>
            </a:fld>
            <a:endParaRPr lang="en-US"/>
          </a:p>
        </p:txBody>
      </p:sp>
    </p:spTree>
    <p:extLst>
      <p:ext uri="{BB962C8B-B14F-4D97-AF65-F5344CB8AC3E}">
        <p14:creationId xmlns:p14="http://schemas.microsoft.com/office/powerpoint/2010/main" val="101946816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25</a:t>
            </a:fld>
            <a:endParaRPr lang="en-US"/>
          </a:p>
        </p:txBody>
      </p:sp>
    </p:spTree>
    <p:extLst>
      <p:ext uri="{BB962C8B-B14F-4D97-AF65-F5344CB8AC3E}">
        <p14:creationId xmlns:p14="http://schemas.microsoft.com/office/powerpoint/2010/main" val="20803121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27</a:t>
            </a:fld>
            <a:endParaRPr lang="en-US"/>
          </a:p>
        </p:txBody>
      </p:sp>
    </p:spTree>
    <p:extLst>
      <p:ext uri="{BB962C8B-B14F-4D97-AF65-F5344CB8AC3E}">
        <p14:creationId xmlns:p14="http://schemas.microsoft.com/office/powerpoint/2010/main" val="41311196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p:spPr>
      </p:sp>
      <p:sp>
        <p:nvSpPr>
          <p:cNvPr id="81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AD2B03B-AB0B-4257-8AC5-A70BC9BDA1BE}" type="slidenum">
              <a:rPr lang="en-US"/>
              <a:pPr fontAlgn="base">
                <a:spcBef>
                  <a:spcPct val="0"/>
                </a:spcBef>
                <a:spcAft>
                  <a:spcPct val="0"/>
                </a:spcAft>
              </a:pPr>
              <a:t>28</a:t>
            </a:fld>
            <a:endParaRPr lang="en-US"/>
          </a:p>
        </p:txBody>
      </p:sp>
    </p:spTree>
    <p:extLst>
      <p:ext uri="{BB962C8B-B14F-4D97-AF65-F5344CB8AC3E}">
        <p14:creationId xmlns:p14="http://schemas.microsoft.com/office/powerpoint/2010/main" val="20373514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3</a:t>
            </a:fld>
            <a:endParaRPr lang="en-US"/>
          </a:p>
        </p:txBody>
      </p:sp>
    </p:spTree>
    <p:extLst>
      <p:ext uri="{BB962C8B-B14F-4D97-AF65-F5344CB8AC3E}">
        <p14:creationId xmlns:p14="http://schemas.microsoft.com/office/powerpoint/2010/main" val="182296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Written</a:t>
            </a:r>
            <a:r>
              <a:rPr lang="en-US" baseline="0" dirty="0" smtClean="0"/>
              <a:t> in verse</a:t>
            </a:r>
            <a:endParaRPr lang="en-US" dirty="0"/>
          </a:p>
        </p:txBody>
      </p:sp>
      <p:sp>
        <p:nvSpPr>
          <p:cNvPr id="4" name="Slide Number Placeholder 3"/>
          <p:cNvSpPr>
            <a:spLocks noGrp="1"/>
          </p:cNvSpPr>
          <p:nvPr>
            <p:ph type="sldNum" sz="quarter" idx="10"/>
          </p:nvPr>
        </p:nvSpPr>
        <p:spPr/>
        <p:txBody>
          <a:bodyPr/>
          <a:lstStyle/>
          <a:p>
            <a:pPr>
              <a:defRPr/>
            </a:pPr>
            <a:fld id="{684949E0-C1EC-424E-AA14-2668B68C4DBA}" type="slidenum">
              <a:rPr lang="en-US" smtClean="0"/>
              <a:pPr>
                <a:defRPr/>
              </a:pPr>
              <a:t>4</a:t>
            </a:fld>
            <a:endParaRPr lang="en-US"/>
          </a:p>
        </p:txBody>
      </p:sp>
    </p:spTree>
    <p:extLst>
      <p:ext uri="{BB962C8B-B14F-4D97-AF65-F5344CB8AC3E}">
        <p14:creationId xmlns:p14="http://schemas.microsoft.com/office/powerpoint/2010/main" val="2927955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5</a:t>
            </a:fld>
            <a:endParaRPr lang="en-US"/>
          </a:p>
        </p:txBody>
      </p:sp>
    </p:spTree>
    <p:extLst>
      <p:ext uri="{BB962C8B-B14F-4D97-AF65-F5344CB8AC3E}">
        <p14:creationId xmlns:p14="http://schemas.microsoft.com/office/powerpoint/2010/main" val="19021265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7</a:t>
            </a:fld>
            <a:endParaRPr lang="en-US"/>
          </a:p>
        </p:txBody>
      </p:sp>
    </p:spTree>
    <p:extLst>
      <p:ext uri="{BB962C8B-B14F-4D97-AF65-F5344CB8AC3E}">
        <p14:creationId xmlns:p14="http://schemas.microsoft.com/office/powerpoint/2010/main" val="2750746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Author of Lost and Found on this</a:t>
            </a:r>
            <a:r>
              <a:rPr lang="en-US" baseline="0" dirty="0" smtClean="0"/>
              <a:t> year’s</a:t>
            </a:r>
            <a:r>
              <a:rPr lang="en-US" dirty="0" smtClean="0"/>
              <a:t> Diamond Award list</a:t>
            </a:r>
            <a:endParaRPr lang="en-US" dirty="0"/>
          </a:p>
        </p:txBody>
      </p:sp>
      <p:sp>
        <p:nvSpPr>
          <p:cNvPr id="4" name="Slide Number Placeholder 3"/>
          <p:cNvSpPr>
            <a:spLocks noGrp="1"/>
          </p:cNvSpPr>
          <p:nvPr>
            <p:ph type="sldNum" sz="quarter" idx="10"/>
          </p:nvPr>
        </p:nvSpPr>
        <p:spPr/>
        <p:txBody>
          <a:bodyPr/>
          <a:lstStyle/>
          <a:p>
            <a:pPr>
              <a:defRPr/>
            </a:pPr>
            <a:fld id="{684949E0-C1EC-424E-AA14-2668B68C4DBA}" type="slidenum">
              <a:rPr lang="en-US" smtClean="0"/>
              <a:pPr>
                <a:defRPr/>
              </a:pPr>
              <a:t>8</a:t>
            </a:fld>
            <a:endParaRPr lang="en-US"/>
          </a:p>
        </p:txBody>
      </p:sp>
    </p:spTree>
    <p:extLst>
      <p:ext uri="{BB962C8B-B14F-4D97-AF65-F5344CB8AC3E}">
        <p14:creationId xmlns:p14="http://schemas.microsoft.com/office/powerpoint/2010/main" val="2354179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9</a:t>
            </a:fld>
            <a:endParaRPr lang="en-US"/>
          </a:p>
        </p:txBody>
      </p:sp>
    </p:spTree>
    <p:extLst>
      <p:ext uri="{BB962C8B-B14F-4D97-AF65-F5344CB8AC3E}">
        <p14:creationId xmlns:p14="http://schemas.microsoft.com/office/powerpoint/2010/main" val="3719643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11</a:t>
            </a:fld>
            <a:endParaRPr lang="en-US"/>
          </a:p>
        </p:txBody>
      </p:sp>
    </p:spTree>
    <p:extLst>
      <p:ext uri="{BB962C8B-B14F-4D97-AF65-F5344CB8AC3E}">
        <p14:creationId xmlns:p14="http://schemas.microsoft.com/office/powerpoint/2010/main" val="19834282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p:spPr>
      </p:sp>
      <p:sp>
        <p:nvSpPr>
          <p:cNvPr id="717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17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1508BB55-1CF5-47B8-97CB-548C3AC9D8FC}" type="slidenum">
              <a:rPr lang="en-US"/>
              <a:pPr fontAlgn="base">
                <a:spcBef>
                  <a:spcPct val="0"/>
                </a:spcBef>
                <a:spcAft>
                  <a:spcPct val="0"/>
                </a:spcAft>
              </a:pPr>
              <a:t>13</a:t>
            </a:fld>
            <a:endParaRPr lang="en-US"/>
          </a:p>
        </p:txBody>
      </p:sp>
    </p:spTree>
    <p:extLst>
      <p:ext uri="{BB962C8B-B14F-4D97-AF65-F5344CB8AC3E}">
        <p14:creationId xmlns:p14="http://schemas.microsoft.com/office/powerpoint/2010/main" val="27326461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3560A072-E278-4A2F-BCA0-2C2F0960EC8B}" type="datetimeFigureOut">
              <a:rPr lang="en-US"/>
              <a:pPr>
                <a:defRPr/>
              </a:pPr>
              <a:t>11/17/2015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C1914E8-A32E-47B8-BD02-B2FECBFBAF5D}"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A43121D-6EB9-430D-A6C1-21CCC2B0F4F0}" type="datetimeFigureOut">
              <a:rPr lang="en-US"/>
              <a:pPr>
                <a:defRPr/>
              </a:pPr>
              <a:t>11/17/2015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0628A51-550F-4AF0-AE5C-74ABED4EB2F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3640597-D988-4A32-897C-24EC268B8695}" type="datetimeFigureOut">
              <a:rPr lang="en-US"/>
              <a:pPr>
                <a:defRPr/>
              </a:pPr>
              <a:t>11/17/2015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739DE3D-DF57-42DC-9855-1F11E8CB5651}"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04B6021-7111-49A4-A848-54CBFE112C2B}" type="datetimeFigureOut">
              <a:rPr lang="en-US"/>
              <a:pPr>
                <a:defRPr/>
              </a:pPr>
              <a:t>11/17/2015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27F1F90-9745-4841-BCC2-DE81926122F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61F49C3-07CC-4D3A-A773-4317F8F4353B}" type="datetimeFigureOut">
              <a:rPr lang="en-US"/>
              <a:pPr>
                <a:defRPr/>
              </a:pPr>
              <a:t>11/17/2015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72FC2B3-CC96-48CA-994F-C1F7F1728EF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FC1115FA-E278-4F82-BFE0-C1D012CA0227}" type="datetimeFigureOut">
              <a:rPr lang="en-US"/>
              <a:pPr>
                <a:defRPr/>
              </a:pPr>
              <a:t>11/17/2015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B7C5C32-FF24-40AF-8208-3FF1520413F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4CD61686-54FB-4614-8411-6FB5424EE44C}" type="datetimeFigureOut">
              <a:rPr lang="en-US"/>
              <a:pPr>
                <a:defRPr/>
              </a:pPr>
              <a:t>11/17/2015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BCC8585-DE32-4DBC-A996-992C147F07F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97E44A1-63FE-4D38-942F-5C6AE4199ED4}" type="datetimeFigureOut">
              <a:rPr lang="en-US"/>
              <a:pPr>
                <a:defRPr/>
              </a:pPr>
              <a:t>11/17/2015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42FBC52-2D18-4B4D-95DB-D2A3C7C3B61D}"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44EA9F4-3856-40BD-A60B-4A5A90414948}" type="datetimeFigureOut">
              <a:rPr lang="en-US"/>
              <a:pPr>
                <a:defRPr/>
              </a:pPr>
              <a:t>11/17/2015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AD7C6A0-D499-48D7-8D20-964B3B433CD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83D3F57-DE75-4AC1-936B-77FFA7EAD4CE}" type="datetimeFigureOut">
              <a:rPr lang="en-US"/>
              <a:pPr>
                <a:defRPr/>
              </a:pPr>
              <a:t>11/17/2015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9A1DFF95-C932-4C0F-A12E-AE20A2259D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032351D-040A-4FD6-B04D-2FF94BA0411B}" type="datetimeFigureOut">
              <a:rPr lang="en-US"/>
              <a:pPr>
                <a:defRPr/>
              </a:pPr>
              <a:t>11/17/2015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E65C4BC-EF11-472A-B136-92E0B568F1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593488C9-A30F-4AF4-83F8-8B3B450985CA}" type="datetimeFigureOut">
              <a:rPr lang="en-US"/>
              <a:pPr>
                <a:defRPr/>
              </a:pPr>
              <a:t>11/17/2015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DB57F4DB-B053-4AA7-82CF-37E8D01CFB42}"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l="25882" t="6918" r="4785" b="15256"/>
          <a:stretch>
            <a:fillRect/>
          </a:stretch>
        </p:blipFill>
        <p:spPr bwMode="auto">
          <a:xfrm>
            <a:off x="0" y="0"/>
            <a:ext cx="9144000" cy="6858000"/>
          </a:xfrm>
          <a:prstGeom prst="rect">
            <a:avLst/>
          </a:prstGeom>
          <a:noFill/>
          <a:ln w="9525">
            <a:noFill/>
            <a:miter lim="800000"/>
            <a:headEnd/>
            <a:tailEnd/>
          </a:ln>
        </p:spPr>
      </p:pic>
      <p:sp>
        <p:nvSpPr>
          <p:cNvPr id="5" name="Title 4"/>
          <p:cNvSpPr>
            <a:spLocks noGrp="1"/>
          </p:cNvSpPr>
          <p:nvPr>
            <p:ph type="ctrTitle"/>
          </p:nvPr>
        </p:nvSpPr>
        <p:spPr>
          <a:xfrm>
            <a:off x="1447800" y="838200"/>
            <a:ext cx="7391400" cy="1828800"/>
          </a:xfrm>
        </p:spPr>
        <p:txBody>
          <a:bodyPr rtlCol="0">
            <a:noAutofit/>
          </a:bodyPr>
          <a:lstStyle/>
          <a:p>
            <a:pPr fontAlgn="auto">
              <a:spcAft>
                <a:spcPts val="0"/>
              </a:spcAft>
              <a:defRPr/>
            </a:pPr>
            <a:r>
              <a:rPr lang="en-US" sz="6600" dirty="0" smtClean="0">
                <a:solidFill>
                  <a:schemeClr val="bg1"/>
                </a:solidFill>
                <a:effectLst>
                  <a:outerShdw blurRad="38100" dist="38100" dir="2700000" algn="tl">
                    <a:srgbClr val="000000">
                      <a:alpha val="43137"/>
                    </a:srgbClr>
                  </a:outerShdw>
                </a:effectLst>
                <a:latin typeface="ChalkDust" pitchFamily="2" charset="0"/>
              </a:rPr>
              <a:t>Charlie May Simon</a:t>
            </a:r>
            <a:br>
              <a:rPr lang="en-US" sz="6600" dirty="0" smtClean="0">
                <a:solidFill>
                  <a:schemeClr val="bg1"/>
                </a:solidFill>
                <a:effectLst>
                  <a:outerShdw blurRad="38100" dist="38100" dir="2700000" algn="tl">
                    <a:srgbClr val="000000">
                      <a:alpha val="43137"/>
                    </a:srgbClr>
                  </a:outerShdw>
                </a:effectLst>
                <a:latin typeface="ChalkDust" pitchFamily="2" charset="0"/>
              </a:rPr>
            </a:br>
            <a:r>
              <a:rPr lang="en-US" sz="6600" dirty="0" smtClean="0">
                <a:solidFill>
                  <a:schemeClr val="bg1"/>
                </a:solidFill>
                <a:effectLst>
                  <a:outerShdw blurRad="38100" dist="38100" dir="2700000" algn="tl">
                    <a:srgbClr val="000000">
                      <a:alpha val="43137"/>
                    </a:srgbClr>
                  </a:outerShdw>
                </a:effectLst>
                <a:latin typeface="ChalkDust" pitchFamily="2" charset="0"/>
              </a:rPr>
              <a:t>2015-2016</a:t>
            </a:r>
            <a:br>
              <a:rPr lang="en-US" sz="6600" dirty="0" smtClean="0">
                <a:solidFill>
                  <a:schemeClr val="bg1"/>
                </a:solidFill>
                <a:effectLst>
                  <a:outerShdw blurRad="38100" dist="38100" dir="2700000" algn="tl">
                    <a:srgbClr val="000000">
                      <a:alpha val="43137"/>
                    </a:srgbClr>
                  </a:outerShdw>
                </a:effectLst>
                <a:latin typeface="ChalkDust" pitchFamily="2" charset="0"/>
              </a:rPr>
            </a:br>
            <a:r>
              <a:rPr lang="en-US" sz="6600" dirty="0" smtClean="0">
                <a:solidFill>
                  <a:schemeClr val="bg1"/>
                </a:solidFill>
                <a:effectLst>
                  <a:outerShdw blurRad="38100" dist="38100" dir="2700000" algn="tl">
                    <a:srgbClr val="000000">
                      <a:alpha val="43137"/>
                    </a:srgbClr>
                  </a:outerShdw>
                </a:effectLst>
                <a:latin typeface="ChalkDust" pitchFamily="2" charset="0"/>
              </a:rPr>
              <a:t>Reading List</a:t>
            </a:r>
            <a:endParaRPr lang="en-US" sz="6600" dirty="0">
              <a:solidFill>
                <a:schemeClr val="bg1"/>
              </a:solidFill>
              <a:effectLst>
                <a:outerShdw blurRad="38100" dist="38100" dir="2700000" algn="tl">
                  <a:srgbClr val="000000">
                    <a:alpha val="43137"/>
                  </a:srgbClr>
                </a:outerShdw>
              </a:effectLst>
              <a:latin typeface="ChalkDust" pitchFamily="2" charset="0"/>
            </a:endParaRPr>
          </a:p>
        </p:txBody>
      </p:sp>
      <p:sp>
        <p:nvSpPr>
          <p:cNvPr id="2052" name="Subtitle 5"/>
          <p:cNvSpPr>
            <a:spLocks noGrp="1"/>
          </p:cNvSpPr>
          <p:nvPr>
            <p:ph type="subTitle" idx="1"/>
          </p:nvPr>
        </p:nvSpPr>
        <p:spPr>
          <a:xfrm>
            <a:off x="3657600" y="3581400"/>
            <a:ext cx="4953000" cy="1752600"/>
          </a:xfrm>
        </p:spPr>
        <p:txBody>
          <a:bodyPr/>
          <a:lstStyle/>
          <a:p>
            <a:r>
              <a:rPr lang="en-US" dirty="0" smtClean="0">
                <a:solidFill>
                  <a:schemeClr val="bg1"/>
                </a:solidFill>
              </a:rPr>
              <a:t>Margie Nanak</a:t>
            </a:r>
          </a:p>
          <a:p>
            <a:r>
              <a:rPr lang="en-US" dirty="0" smtClean="0">
                <a:solidFill>
                  <a:schemeClr val="bg1"/>
                </a:solidFill>
              </a:rPr>
              <a:t>Arkansas Reading Association</a:t>
            </a:r>
          </a:p>
          <a:p>
            <a:r>
              <a:rPr lang="en-US" dirty="0" smtClean="0">
                <a:solidFill>
                  <a:schemeClr val="bg1"/>
                </a:solidFill>
              </a:rPr>
              <a:t>Literacy… the app for life</a:t>
            </a:r>
          </a:p>
          <a:p>
            <a:r>
              <a:rPr lang="en-US" smtClean="0">
                <a:solidFill>
                  <a:schemeClr val="bg1"/>
                </a:solidFill>
              </a:rPr>
              <a:t>November 20, 2015</a:t>
            </a:r>
            <a:endParaRPr lang="en-US" dirty="0" smtClean="0">
              <a:solidFill>
                <a:schemeClr val="bg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Bo at Ballard Creek</a:t>
            </a:r>
            <a:br>
              <a:rPr lang="en-US" sz="3200" b="1" dirty="0" smtClean="0"/>
            </a:br>
            <a:r>
              <a:rPr lang="en-US" sz="3200" dirty="0" smtClean="0"/>
              <a:t>by Kirkpatrick Hill</a:t>
            </a:r>
          </a:p>
        </p:txBody>
      </p:sp>
      <p:sp>
        <p:nvSpPr>
          <p:cNvPr id="5" name="Content Placeholder 4"/>
          <p:cNvSpPr>
            <a:spLocks noGrp="1"/>
          </p:cNvSpPr>
          <p:nvPr>
            <p:ph sz="half" idx="1"/>
          </p:nvPr>
        </p:nvSpPr>
        <p:spPr/>
        <p:txBody>
          <a:bodyPr/>
          <a:lstStyle/>
          <a:p>
            <a:r>
              <a:rPr lang="en-US" b="1" dirty="0" smtClean="0"/>
              <a:t>Summary:</a:t>
            </a:r>
            <a:r>
              <a:rPr lang="en-US" dirty="0" smtClean="0"/>
              <a:t> It's the 1920s, and Bo was headed for an Alaska orphanage when she won the hearts of two tough gold miners who set out to raise her, enthusiastically helped by all the kind people of the nearby Eskimo village.</a:t>
            </a:r>
            <a:endParaRPr lang="en-US" dirty="0"/>
          </a:p>
        </p:txBody>
      </p:sp>
      <p:pic>
        <p:nvPicPr>
          <p:cNvPr id="43010" name="Picture 2"/>
          <p:cNvPicPr>
            <a:picLocks noGrp="1" noChangeAspect="1" noChangeArrowheads="1"/>
          </p:cNvPicPr>
          <p:nvPr>
            <p:ph sz="half" idx="2"/>
          </p:nvPr>
        </p:nvPicPr>
        <p:blipFill>
          <a:blip r:embed="rId2" cstate="print"/>
          <a:srcRect/>
          <a:stretch>
            <a:fillRect/>
          </a:stretch>
        </p:blipFill>
        <p:spPr bwMode="auto">
          <a:xfrm>
            <a:off x="4572000" y="2819400"/>
            <a:ext cx="2200275" cy="3295650"/>
          </a:xfrm>
          <a:prstGeom prst="rect">
            <a:avLst/>
          </a:prstGeom>
          <a:noFill/>
          <a:ln w="9525">
            <a:noFill/>
            <a:miter lim="800000"/>
            <a:headEnd/>
            <a:tailEnd/>
          </a:ln>
        </p:spPr>
      </p:pic>
      <p:pic>
        <p:nvPicPr>
          <p:cNvPr id="4098" name="Picture 2"/>
          <p:cNvPicPr>
            <a:picLocks noChangeAspect="1" noChangeArrowheads="1"/>
          </p:cNvPicPr>
          <p:nvPr/>
        </p:nvPicPr>
        <p:blipFill>
          <a:blip r:embed="rId3" cstate="print"/>
          <a:srcRect/>
          <a:stretch>
            <a:fillRect/>
          </a:stretch>
        </p:blipFill>
        <p:spPr bwMode="auto">
          <a:xfrm>
            <a:off x="6934200" y="914400"/>
            <a:ext cx="1638300" cy="23812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Bo at Ballard Creek</a:t>
            </a:r>
            <a:r>
              <a:rPr lang="en-US" b="1" dirty="0" smtClean="0"/>
              <a:t/>
            </a:r>
            <a:br>
              <a:rPr lang="en-US" b="1" dirty="0" smtClean="0"/>
            </a:br>
            <a:endParaRPr lang="en-US" dirty="0" smtClean="0"/>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Historical fiction</a:t>
            </a:r>
          </a:p>
          <a:p>
            <a:pPr>
              <a:buNone/>
            </a:pPr>
            <a:r>
              <a:rPr lang="en-US" b="1" dirty="0" smtClean="0"/>
              <a:t>Accelerated Reader</a:t>
            </a:r>
          </a:p>
          <a:p>
            <a:pPr>
              <a:buNone/>
            </a:pPr>
            <a:r>
              <a:rPr lang="en-US" dirty="0" smtClean="0"/>
              <a:t>  RL 5.2    Points 7.0</a:t>
            </a:r>
          </a:p>
          <a:p>
            <a:pPr>
              <a:buNone/>
            </a:pPr>
            <a:r>
              <a:rPr lang="en-US" b="1" dirty="0" smtClean="0"/>
              <a:t>Reading Counts </a:t>
            </a:r>
          </a:p>
          <a:p>
            <a:pPr>
              <a:buNone/>
            </a:pPr>
            <a:r>
              <a:rPr lang="en-US" dirty="0" smtClean="0"/>
              <a:t>  RL 5.5     Points 11</a:t>
            </a:r>
          </a:p>
          <a:p>
            <a:pPr>
              <a:buNone/>
            </a:pPr>
            <a:r>
              <a:rPr lang="en-US" b="1" dirty="0" smtClean="0"/>
              <a:t>Lexile</a:t>
            </a:r>
            <a:r>
              <a:rPr lang="en-US" dirty="0" smtClean="0"/>
              <a:t> 840</a:t>
            </a:r>
          </a:p>
          <a:p>
            <a:pPr>
              <a:buNone/>
            </a:pPr>
            <a:r>
              <a:rPr lang="en-US" dirty="0" smtClean="0"/>
              <a:t>2014  Scott O’Dell Award for Historical Fiction</a:t>
            </a:r>
          </a:p>
          <a:p>
            <a:pPr>
              <a:buNone/>
            </a:pPr>
            <a:endParaRPr lang="en-US" dirty="0" smtClean="0"/>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The Great Trouble: a mystery of London, the blue death, and a boy called Eel</a:t>
            </a:r>
            <a:r>
              <a:rPr lang="en-US" sz="2400" dirty="0" smtClean="0"/>
              <a:t/>
            </a:r>
            <a:br>
              <a:rPr lang="en-US" sz="2400" dirty="0" smtClean="0"/>
            </a:br>
            <a:r>
              <a:rPr lang="en-US" sz="3200" dirty="0" smtClean="0"/>
              <a:t>by Deborah Hopkinson</a:t>
            </a:r>
          </a:p>
        </p:txBody>
      </p:sp>
      <p:sp>
        <p:nvSpPr>
          <p:cNvPr id="5" name="Content Placeholder 4"/>
          <p:cNvSpPr>
            <a:spLocks noGrp="1"/>
          </p:cNvSpPr>
          <p:nvPr>
            <p:ph sz="half" idx="1"/>
          </p:nvPr>
        </p:nvSpPr>
        <p:spPr/>
        <p:txBody>
          <a:bodyPr/>
          <a:lstStyle/>
          <a:p>
            <a:r>
              <a:rPr lang="en-US" b="1" dirty="0" smtClean="0"/>
              <a:t>Summary:</a:t>
            </a:r>
            <a:r>
              <a:rPr lang="en-US" dirty="0" smtClean="0"/>
              <a:t> Eel, an orphan, and his best friend </a:t>
            </a:r>
            <a:r>
              <a:rPr lang="en-US" dirty="0" err="1" smtClean="0"/>
              <a:t>Florrie</a:t>
            </a:r>
            <a:r>
              <a:rPr lang="en-US" dirty="0" smtClean="0"/>
              <a:t> must help Dr. John Snow prove that cholera is spread through water, and not poisonous air, when an epidemic sweeps across their London neighborhood in 1854.</a:t>
            </a:r>
            <a:endParaRPr lang="en-US" dirty="0"/>
          </a:p>
        </p:txBody>
      </p:sp>
      <p:pic>
        <p:nvPicPr>
          <p:cNvPr id="41987" name="Picture 3"/>
          <p:cNvPicPr>
            <a:picLocks noGrp="1" noChangeAspect="1" noChangeArrowheads="1"/>
          </p:cNvPicPr>
          <p:nvPr>
            <p:ph sz="half" idx="2"/>
          </p:nvPr>
        </p:nvPicPr>
        <p:blipFill>
          <a:blip r:embed="rId2" cstate="print"/>
          <a:srcRect/>
          <a:stretch>
            <a:fillRect/>
          </a:stretch>
        </p:blipFill>
        <p:spPr bwMode="auto">
          <a:xfrm>
            <a:off x="4343400" y="3124200"/>
            <a:ext cx="2209800" cy="3295650"/>
          </a:xfrm>
          <a:prstGeom prst="rect">
            <a:avLst/>
          </a:prstGeom>
          <a:noFill/>
          <a:ln w="9525">
            <a:noFill/>
            <a:miter lim="800000"/>
            <a:headEnd/>
            <a:tailEnd/>
          </a:ln>
        </p:spPr>
      </p:pic>
      <p:pic>
        <p:nvPicPr>
          <p:cNvPr id="5122" name="Picture 2"/>
          <p:cNvPicPr>
            <a:picLocks noChangeAspect="1" noChangeArrowheads="1"/>
          </p:cNvPicPr>
          <p:nvPr/>
        </p:nvPicPr>
        <p:blipFill>
          <a:blip r:embed="rId3" cstate="print"/>
          <a:srcRect/>
          <a:stretch>
            <a:fillRect/>
          </a:stretch>
        </p:blipFill>
        <p:spPr bwMode="auto">
          <a:xfrm>
            <a:off x="6553200" y="1371600"/>
            <a:ext cx="2286000" cy="304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Great Trouble</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Historical fiction</a:t>
            </a:r>
          </a:p>
          <a:p>
            <a:pPr>
              <a:buNone/>
            </a:pPr>
            <a:r>
              <a:rPr lang="en-US" b="1" dirty="0" smtClean="0"/>
              <a:t>Accelerated Reader</a:t>
            </a:r>
          </a:p>
          <a:p>
            <a:pPr>
              <a:buNone/>
            </a:pPr>
            <a:r>
              <a:rPr lang="en-US" dirty="0" smtClean="0"/>
              <a:t>  RL 4.6  Points  7.0</a:t>
            </a:r>
          </a:p>
          <a:p>
            <a:pPr>
              <a:buNone/>
            </a:pPr>
            <a:r>
              <a:rPr lang="en-US" b="1" dirty="0" smtClean="0"/>
              <a:t>Reading Counts </a:t>
            </a:r>
          </a:p>
          <a:p>
            <a:pPr>
              <a:buNone/>
            </a:pPr>
            <a:r>
              <a:rPr lang="en-US" dirty="0" smtClean="0"/>
              <a:t>  RL 3.8  Points 11</a:t>
            </a:r>
          </a:p>
          <a:p>
            <a:pPr>
              <a:buNone/>
            </a:pPr>
            <a:r>
              <a:rPr lang="en-US" b="1" dirty="0" smtClean="0"/>
              <a:t>Lexile </a:t>
            </a:r>
            <a:r>
              <a:rPr lang="en-US" dirty="0" smtClean="0"/>
              <a:t>660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The thing about luck</a:t>
            </a:r>
            <a:r>
              <a:rPr lang="en-US" dirty="0" smtClean="0"/>
              <a:t/>
            </a:r>
            <a:br>
              <a:rPr lang="en-US" dirty="0" smtClean="0"/>
            </a:br>
            <a:r>
              <a:rPr lang="en-US" sz="3200" dirty="0" smtClean="0"/>
              <a:t>by Cynthia </a:t>
            </a:r>
            <a:r>
              <a:rPr lang="en-US" sz="3200" dirty="0" err="1" smtClean="0"/>
              <a:t>Kadohata</a:t>
            </a:r>
            <a:endParaRPr lang="en-US" sz="3200" dirty="0" smtClean="0"/>
          </a:p>
        </p:txBody>
      </p:sp>
      <p:sp>
        <p:nvSpPr>
          <p:cNvPr id="5" name="Content Placeholder 4"/>
          <p:cNvSpPr>
            <a:spLocks noGrp="1"/>
          </p:cNvSpPr>
          <p:nvPr>
            <p:ph sz="half" idx="1"/>
          </p:nvPr>
        </p:nvSpPr>
        <p:spPr/>
        <p:txBody>
          <a:bodyPr/>
          <a:lstStyle/>
          <a:p>
            <a:r>
              <a:rPr lang="en-US" sz="2400" b="1" dirty="0" smtClean="0"/>
              <a:t>Summary:</a:t>
            </a:r>
            <a:r>
              <a:rPr lang="en-US" sz="2400" dirty="0" smtClean="0"/>
              <a:t> Just when twelve-year-old Summer thinks nothing else can possibly go wrong in a year of bad luck, an emergency takes her parents to Japan, leaving Summer to care for her little brother while helping her grandmother cook and do laundry for harvest workers</a:t>
            </a:r>
            <a:r>
              <a:rPr lang="en-US" dirty="0" smtClean="0"/>
              <a:t>.</a:t>
            </a:r>
            <a:endParaRPr lang="en-US" dirty="0"/>
          </a:p>
        </p:txBody>
      </p:sp>
      <p:pic>
        <p:nvPicPr>
          <p:cNvPr id="38914" name="Picture 2"/>
          <p:cNvPicPr>
            <a:picLocks noGrp="1" noChangeAspect="1" noChangeArrowheads="1"/>
          </p:cNvPicPr>
          <p:nvPr>
            <p:ph sz="half" idx="2"/>
          </p:nvPr>
        </p:nvPicPr>
        <p:blipFill>
          <a:blip r:embed="rId2" cstate="print"/>
          <a:srcRect/>
          <a:stretch>
            <a:fillRect/>
          </a:stretch>
        </p:blipFill>
        <p:spPr bwMode="auto">
          <a:xfrm>
            <a:off x="4724400" y="2895600"/>
            <a:ext cx="2171700" cy="3295650"/>
          </a:xfrm>
          <a:prstGeom prst="rect">
            <a:avLst/>
          </a:prstGeom>
          <a:noFill/>
          <a:ln w="9525">
            <a:noFill/>
            <a:miter lim="800000"/>
            <a:headEnd/>
            <a:tailEnd/>
          </a:ln>
        </p:spPr>
      </p:pic>
      <p:pic>
        <p:nvPicPr>
          <p:cNvPr id="6146" name="Picture 2"/>
          <p:cNvPicPr>
            <a:picLocks noChangeAspect="1" noChangeArrowheads="1"/>
          </p:cNvPicPr>
          <p:nvPr/>
        </p:nvPicPr>
        <p:blipFill>
          <a:blip r:embed="rId3" cstate="print"/>
          <a:srcRect/>
          <a:stretch>
            <a:fillRect/>
          </a:stretch>
        </p:blipFill>
        <p:spPr bwMode="auto">
          <a:xfrm>
            <a:off x="6999276" y="1295400"/>
            <a:ext cx="1535124" cy="175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thing about luck</a:t>
            </a:r>
          </a:p>
        </p:txBody>
      </p:sp>
      <p:sp>
        <p:nvSpPr>
          <p:cNvPr id="3076" name="Content Placeholder 2"/>
          <p:cNvSpPr>
            <a:spLocks noGrp="1"/>
          </p:cNvSpPr>
          <p:nvPr>
            <p:ph idx="1"/>
          </p:nvPr>
        </p:nvSpPr>
        <p:spPr>
          <a:xfrm>
            <a:off x="2971800" y="1600200"/>
            <a:ext cx="5715000" cy="4572000"/>
          </a:xfrm>
        </p:spPr>
        <p:txBody>
          <a:bodyPr/>
          <a:lstStyle/>
          <a:p>
            <a:pPr>
              <a:buNone/>
            </a:pPr>
            <a:r>
              <a:rPr lang="en-US" sz="2400" b="1" dirty="0" smtClean="0"/>
              <a:t>Genre</a:t>
            </a:r>
            <a:r>
              <a:rPr lang="en-US" sz="2400" dirty="0" smtClean="0"/>
              <a:t> – Realistic fiction</a:t>
            </a:r>
          </a:p>
          <a:p>
            <a:pPr>
              <a:buNone/>
            </a:pPr>
            <a:r>
              <a:rPr lang="en-US" sz="2400" b="1" dirty="0" smtClean="0"/>
              <a:t>Accelerated Reader</a:t>
            </a:r>
          </a:p>
          <a:p>
            <a:pPr>
              <a:buNone/>
            </a:pPr>
            <a:r>
              <a:rPr lang="en-US" sz="2400" dirty="0" smtClean="0"/>
              <a:t>  RL 4.7   Points 7.0</a:t>
            </a:r>
          </a:p>
          <a:p>
            <a:pPr>
              <a:buNone/>
            </a:pPr>
            <a:r>
              <a:rPr lang="en-US" sz="2400" b="1" dirty="0" smtClean="0"/>
              <a:t>Reading Counts </a:t>
            </a:r>
          </a:p>
          <a:p>
            <a:pPr>
              <a:buNone/>
            </a:pPr>
            <a:r>
              <a:rPr lang="en-US" sz="2400" dirty="0" smtClean="0"/>
              <a:t>  RL 4.3  Points 13</a:t>
            </a:r>
          </a:p>
          <a:p>
            <a:pPr>
              <a:buNone/>
            </a:pPr>
            <a:r>
              <a:rPr lang="en-US" sz="2400" b="1" dirty="0" smtClean="0"/>
              <a:t>Lexile </a:t>
            </a:r>
            <a:r>
              <a:rPr lang="en-US" sz="2400" dirty="0" smtClean="0"/>
              <a:t>700</a:t>
            </a:r>
          </a:p>
          <a:p>
            <a:endParaRPr lang="en-US" sz="2400" dirty="0" smtClean="0"/>
          </a:p>
          <a:p>
            <a:r>
              <a:rPr lang="en-US" sz="2400" dirty="0" smtClean="0"/>
              <a:t>National Book Award Winner, 2013</a:t>
            </a:r>
          </a:p>
          <a:p>
            <a:r>
              <a:rPr lang="en-US" sz="2400" b="1" dirty="0" smtClean="0"/>
              <a:t>Asian-Pacific American Award for Literature Children’s Literature winner</a:t>
            </a:r>
            <a:endParaRPr lang="en-US" sz="2400"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The adventures of a South Pole pig</a:t>
            </a:r>
            <a:r>
              <a:rPr lang="en-US" dirty="0" smtClean="0"/>
              <a:t/>
            </a:r>
            <a:br>
              <a:rPr lang="en-US" dirty="0" smtClean="0"/>
            </a:br>
            <a:r>
              <a:rPr lang="en-US" dirty="0" smtClean="0"/>
              <a:t>by Chris Kurtz</a:t>
            </a:r>
            <a:endParaRPr lang="en-US" dirty="0"/>
          </a:p>
        </p:txBody>
      </p:sp>
      <p:sp>
        <p:nvSpPr>
          <p:cNvPr id="5" name="Content Placeholder 4"/>
          <p:cNvSpPr>
            <a:spLocks noGrp="1"/>
          </p:cNvSpPr>
          <p:nvPr>
            <p:ph sz="half" idx="1"/>
          </p:nvPr>
        </p:nvSpPr>
        <p:spPr/>
        <p:txBody>
          <a:bodyPr/>
          <a:lstStyle/>
          <a:p>
            <a:r>
              <a:rPr lang="en-US" b="1" dirty="0" smtClean="0"/>
              <a:t>Summary:</a:t>
            </a:r>
            <a:r>
              <a:rPr lang="en-US" dirty="0" smtClean="0"/>
              <a:t> Flora the pig ditches the sedentary life on the farm for an adventure in Antarctica, where she escapes the knife and lives her dream of pulling a sled with a team of dogs.</a:t>
            </a:r>
            <a:endParaRPr lang="en-US" dirty="0"/>
          </a:p>
        </p:txBody>
      </p:sp>
      <p:pic>
        <p:nvPicPr>
          <p:cNvPr id="7170" name="Picture 2"/>
          <p:cNvPicPr>
            <a:picLocks noChangeAspect="1" noChangeArrowheads="1"/>
          </p:cNvPicPr>
          <p:nvPr/>
        </p:nvPicPr>
        <p:blipFill>
          <a:blip r:embed="rId2" cstate="print"/>
          <a:srcRect/>
          <a:stretch>
            <a:fillRect/>
          </a:stretch>
        </p:blipFill>
        <p:spPr bwMode="auto">
          <a:xfrm>
            <a:off x="4495800" y="1524000"/>
            <a:ext cx="2389591" cy="3124200"/>
          </a:xfrm>
          <a:prstGeom prst="rect">
            <a:avLst/>
          </a:prstGeom>
          <a:noFill/>
          <a:ln w="9525">
            <a:noFill/>
            <a:miter lim="800000"/>
            <a:headEnd/>
            <a:tailEnd/>
          </a:ln>
        </p:spPr>
      </p:pic>
      <p:pic>
        <p:nvPicPr>
          <p:cNvPr id="45058" name="Picture 2"/>
          <p:cNvPicPr>
            <a:picLocks noGrp="1" noChangeAspect="1" noChangeArrowheads="1"/>
          </p:cNvPicPr>
          <p:nvPr>
            <p:ph sz="half" idx="2"/>
          </p:nvPr>
        </p:nvPicPr>
        <p:blipFill>
          <a:blip r:embed="rId3" cstate="print"/>
          <a:srcRect/>
          <a:stretch>
            <a:fillRect/>
          </a:stretch>
        </p:blipFill>
        <p:spPr bwMode="auto">
          <a:xfrm>
            <a:off x="6400800" y="3124200"/>
            <a:ext cx="236220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adventures of a South Pole pig</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Fiction, Action/Adventure</a:t>
            </a:r>
          </a:p>
          <a:p>
            <a:pPr>
              <a:buNone/>
            </a:pPr>
            <a:r>
              <a:rPr lang="en-US" b="1" dirty="0" smtClean="0"/>
              <a:t>Accelerated Reader</a:t>
            </a:r>
          </a:p>
          <a:p>
            <a:pPr>
              <a:buNone/>
            </a:pPr>
            <a:r>
              <a:rPr lang="en-US" dirty="0" smtClean="0"/>
              <a:t>  RL 4.6   Points 6.0</a:t>
            </a:r>
          </a:p>
          <a:p>
            <a:pPr>
              <a:buNone/>
            </a:pPr>
            <a:r>
              <a:rPr lang="en-US" b="1" dirty="0" smtClean="0"/>
              <a:t>Reading Counts </a:t>
            </a:r>
          </a:p>
          <a:p>
            <a:pPr>
              <a:buNone/>
            </a:pPr>
            <a:r>
              <a:rPr lang="en-US" dirty="0" smtClean="0"/>
              <a:t>  RL 3.8  Points 10</a:t>
            </a:r>
          </a:p>
          <a:p>
            <a:pPr>
              <a:buNone/>
            </a:pPr>
            <a:r>
              <a:rPr lang="en-US" b="1" dirty="0" smtClean="0"/>
              <a:t>Lexile  660</a:t>
            </a:r>
            <a:endParaRPr lang="en-US" dirty="0" smtClean="0"/>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The vine basket</a:t>
            </a:r>
            <a:r>
              <a:rPr lang="en-US" dirty="0" smtClean="0"/>
              <a:t/>
            </a:r>
            <a:br>
              <a:rPr lang="en-US" dirty="0" smtClean="0"/>
            </a:br>
            <a:r>
              <a:rPr lang="en-US" sz="3200" dirty="0" smtClean="0"/>
              <a:t>by </a:t>
            </a:r>
            <a:r>
              <a:rPr lang="en-US" sz="3200" dirty="0" err="1" smtClean="0"/>
              <a:t>Josanne</a:t>
            </a:r>
            <a:r>
              <a:rPr lang="en-US" sz="3200" dirty="0" smtClean="0"/>
              <a:t> La Valley</a:t>
            </a:r>
          </a:p>
        </p:txBody>
      </p:sp>
      <p:sp>
        <p:nvSpPr>
          <p:cNvPr id="5" name="Content Placeholder 4"/>
          <p:cNvSpPr>
            <a:spLocks noGrp="1"/>
          </p:cNvSpPr>
          <p:nvPr>
            <p:ph sz="half" idx="1"/>
          </p:nvPr>
        </p:nvSpPr>
        <p:spPr/>
        <p:txBody>
          <a:bodyPr/>
          <a:lstStyle/>
          <a:p>
            <a:r>
              <a:rPr lang="en-US" sz="2400" b="1" dirty="0" smtClean="0"/>
              <a:t>Summary:</a:t>
            </a:r>
            <a:r>
              <a:rPr lang="en-US" sz="2400" dirty="0" smtClean="0"/>
              <a:t> Life has been hard for fourteen-year-old </a:t>
            </a:r>
            <a:r>
              <a:rPr lang="en-US" sz="2400" dirty="0" err="1" smtClean="0"/>
              <a:t>Mehrigul</a:t>
            </a:r>
            <a:r>
              <a:rPr lang="en-US" sz="2400" dirty="0" smtClean="0"/>
              <a:t>, a member of the Uyghur tribal group scorned by the Chinese communist regime, so when an American offers to buy all the baskets she can make in three weeks, </a:t>
            </a:r>
            <a:r>
              <a:rPr lang="en-US" sz="2400" dirty="0" err="1" smtClean="0"/>
              <a:t>Mehrigul</a:t>
            </a:r>
            <a:r>
              <a:rPr lang="en-US" sz="2400" dirty="0" smtClean="0"/>
              <a:t> strives for a better future for herself and her family despite her father's opposition</a:t>
            </a:r>
            <a:r>
              <a:rPr lang="en-US" dirty="0" smtClean="0"/>
              <a:t>.</a:t>
            </a:r>
            <a:endParaRPr lang="en-US" dirty="0"/>
          </a:p>
        </p:txBody>
      </p:sp>
      <p:pic>
        <p:nvPicPr>
          <p:cNvPr id="8194" name="Picture 2"/>
          <p:cNvPicPr>
            <a:picLocks noChangeAspect="1" noChangeArrowheads="1"/>
          </p:cNvPicPr>
          <p:nvPr/>
        </p:nvPicPr>
        <p:blipFill>
          <a:blip r:embed="rId2" cstate="print"/>
          <a:srcRect/>
          <a:stretch>
            <a:fillRect/>
          </a:stretch>
        </p:blipFill>
        <p:spPr bwMode="auto">
          <a:xfrm>
            <a:off x="5791200" y="1295400"/>
            <a:ext cx="3048000" cy="2124075"/>
          </a:xfrm>
          <a:prstGeom prst="rect">
            <a:avLst/>
          </a:prstGeom>
          <a:noFill/>
          <a:ln w="9525">
            <a:noFill/>
            <a:miter lim="800000"/>
            <a:headEnd/>
            <a:tailEnd/>
          </a:ln>
        </p:spPr>
      </p:pic>
      <p:pic>
        <p:nvPicPr>
          <p:cNvPr id="46082" name="Picture 2"/>
          <p:cNvPicPr>
            <a:picLocks noGrp="1" noChangeAspect="1" noChangeArrowheads="1"/>
          </p:cNvPicPr>
          <p:nvPr>
            <p:ph sz="half" idx="2"/>
          </p:nvPr>
        </p:nvPicPr>
        <p:blipFill>
          <a:blip r:embed="rId3" cstate="print"/>
          <a:srcRect/>
          <a:stretch>
            <a:fillRect/>
          </a:stretch>
        </p:blipFill>
        <p:spPr bwMode="auto">
          <a:xfrm>
            <a:off x="4724400" y="3124200"/>
            <a:ext cx="220980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vine basket</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Realistic fiction</a:t>
            </a:r>
          </a:p>
          <a:p>
            <a:pPr>
              <a:buNone/>
            </a:pPr>
            <a:r>
              <a:rPr lang="en-US" b="1" dirty="0" smtClean="0"/>
              <a:t>Accelerated Reader</a:t>
            </a:r>
          </a:p>
          <a:p>
            <a:pPr>
              <a:buNone/>
            </a:pPr>
            <a:r>
              <a:rPr lang="en-US" dirty="0" smtClean="0"/>
              <a:t>  RL 5.0   Points 7.0</a:t>
            </a:r>
          </a:p>
          <a:p>
            <a:pPr>
              <a:buNone/>
            </a:pPr>
            <a:r>
              <a:rPr lang="en-US" b="1" dirty="0" smtClean="0"/>
              <a:t>Reading Counts </a:t>
            </a:r>
          </a:p>
          <a:p>
            <a:pPr>
              <a:buNone/>
            </a:pPr>
            <a:r>
              <a:rPr lang="en-US" dirty="0" smtClean="0"/>
              <a:t>  RL 4.5  Points 13</a:t>
            </a:r>
          </a:p>
          <a:p>
            <a:pPr>
              <a:buNone/>
            </a:pPr>
            <a:r>
              <a:rPr lang="en-US" b="1" dirty="0" smtClean="0"/>
              <a:t>Lexile </a:t>
            </a:r>
            <a:r>
              <a:rPr lang="en-US" dirty="0" smtClean="0"/>
              <a:t>740</a:t>
            </a:r>
          </a:p>
          <a:p>
            <a:r>
              <a:rPr lang="en-US" sz="2400" dirty="0" smtClean="0"/>
              <a:t>Notable Books for a Global Society - 2014 List</a:t>
            </a:r>
          </a:p>
          <a:p>
            <a:r>
              <a:rPr lang="en-US" sz="2400" b="1" dirty="0" smtClean="0"/>
              <a:t>Asian-Pacific American Award for Literature Children’s Literature Honor</a:t>
            </a:r>
            <a:endParaRPr lang="en-US" sz="2400" dirty="0" smtClean="0"/>
          </a:p>
          <a:p>
            <a:endParaRPr lang="en-US" sz="2400"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true blue scouts of Sugar Man Swamp</a:t>
            </a:r>
            <a:br>
              <a:rPr lang="en-US" sz="3200" b="1" dirty="0" smtClean="0"/>
            </a:br>
            <a:r>
              <a:rPr lang="en-US" sz="3200" dirty="0" smtClean="0"/>
              <a:t>by Kathy </a:t>
            </a:r>
            <a:r>
              <a:rPr lang="en-US" sz="3200" dirty="0" err="1" smtClean="0"/>
              <a:t>Appelt</a:t>
            </a:r>
            <a:endParaRPr lang="en-US" sz="3200" dirty="0"/>
          </a:p>
        </p:txBody>
      </p:sp>
      <p:sp>
        <p:nvSpPr>
          <p:cNvPr id="4" name="Content Placeholder 3"/>
          <p:cNvSpPr>
            <a:spLocks noGrp="1"/>
          </p:cNvSpPr>
          <p:nvPr>
            <p:ph sz="half" idx="1"/>
          </p:nvPr>
        </p:nvSpPr>
        <p:spPr/>
        <p:txBody>
          <a:bodyPr/>
          <a:lstStyle/>
          <a:p>
            <a:pPr>
              <a:buNone/>
            </a:pPr>
            <a:r>
              <a:rPr lang="en-US" sz="2400" b="1" dirty="0" smtClean="0"/>
              <a:t>Summary:</a:t>
            </a:r>
            <a:r>
              <a:rPr lang="en-US" sz="2400" dirty="0" smtClean="0"/>
              <a:t> Twelve-year-old Chap </a:t>
            </a:r>
            <a:r>
              <a:rPr lang="en-US" sz="2400" dirty="0" err="1" smtClean="0"/>
              <a:t>Brayburn</a:t>
            </a:r>
            <a:r>
              <a:rPr lang="en-US" sz="2400" dirty="0" smtClean="0"/>
              <a:t>, ancient Sugar Man, and his raccoon-brother Swamp Scouts Bingo and </a:t>
            </a:r>
            <a:r>
              <a:rPr lang="en-US" sz="2400" dirty="0" err="1" smtClean="0"/>
              <a:t>J'miah</a:t>
            </a:r>
            <a:r>
              <a:rPr lang="en-US" sz="2400" dirty="0" smtClean="0"/>
              <a:t> try to save Bayou </a:t>
            </a:r>
            <a:r>
              <a:rPr lang="en-US" sz="2400" dirty="0" err="1" smtClean="0"/>
              <a:t>Tourterelle</a:t>
            </a:r>
            <a:r>
              <a:rPr lang="en-US" sz="2400" dirty="0" smtClean="0"/>
              <a:t> from feral pigs </a:t>
            </a:r>
            <a:r>
              <a:rPr lang="en-US" sz="2400" dirty="0" err="1" smtClean="0"/>
              <a:t>Clydine</a:t>
            </a:r>
            <a:r>
              <a:rPr lang="en-US" sz="2400" dirty="0" smtClean="0"/>
              <a:t> and </a:t>
            </a:r>
            <a:r>
              <a:rPr lang="en-US" sz="2400" dirty="0" err="1" smtClean="0"/>
              <a:t>Buzzie</a:t>
            </a:r>
            <a:r>
              <a:rPr lang="en-US" sz="2400" dirty="0" smtClean="0"/>
              <a:t>, greedy Sunny Boy Beaucoup, and world-class alligator wrestler and would-be land developer Jaeger Stitch.</a:t>
            </a:r>
            <a:endParaRPr lang="en-US" sz="2400" dirty="0"/>
          </a:p>
        </p:txBody>
      </p:sp>
      <p:pic>
        <p:nvPicPr>
          <p:cNvPr id="36866" name="Picture 2"/>
          <p:cNvPicPr>
            <a:picLocks noGrp="1" noChangeAspect="1" noChangeArrowheads="1"/>
          </p:cNvPicPr>
          <p:nvPr>
            <p:ph sz="half" idx="2"/>
          </p:nvPr>
        </p:nvPicPr>
        <p:blipFill>
          <a:blip r:embed="rId2" cstate="print"/>
          <a:srcRect/>
          <a:stretch>
            <a:fillRect/>
          </a:stretch>
        </p:blipFill>
        <p:spPr bwMode="auto">
          <a:xfrm>
            <a:off x="4953000" y="2895600"/>
            <a:ext cx="2444016" cy="3676650"/>
          </a:xfrm>
          <a:prstGeom prst="rect">
            <a:avLst/>
          </a:prstGeom>
          <a:noFill/>
          <a:ln w="9525">
            <a:noFill/>
            <a:miter lim="800000"/>
            <a:headEnd/>
            <a:tailEnd/>
          </a:ln>
        </p:spPr>
      </p:pic>
      <p:pic>
        <p:nvPicPr>
          <p:cNvPr id="36867" name="Picture 3"/>
          <p:cNvPicPr>
            <a:picLocks noChangeAspect="1" noChangeArrowheads="1"/>
          </p:cNvPicPr>
          <p:nvPr/>
        </p:nvPicPr>
        <p:blipFill>
          <a:blip r:embed="rId3" cstate="print"/>
          <a:srcRect/>
          <a:stretch>
            <a:fillRect/>
          </a:stretch>
        </p:blipFill>
        <p:spPr bwMode="auto">
          <a:xfrm>
            <a:off x="7239000" y="1143000"/>
            <a:ext cx="1452562" cy="1936749"/>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Whistle in the dark</a:t>
            </a:r>
            <a:br>
              <a:rPr lang="en-US" sz="3200" b="1" dirty="0" smtClean="0"/>
            </a:br>
            <a:r>
              <a:rPr lang="en-US" sz="3200" dirty="0" smtClean="0"/>
              <a:t>by Susan Hill Long</a:t>
            </a:r>
          </a:p>
        </p:txBody>
      </p:sp>
      <p:sp>
        <p:nvSpPr>
          <p:cNvPr id="4" name="Content Placeholder 3"/>
          <p:cNvSpPr>
            <a:spLocks noGrp="1"/>
          </p:cNvSpPr>
          <p:nvPr>
            <p:ph sz="half" idx="1"/>
          </p:nvPr>
        </p:nvSpPr>
        <p:spPr/>
        <p:txBody>
          <a:bodyPr/>
          <a:lstStyle/>
          <a:p>
            <a:pPr>
              <a:buNone/>
            </a:pPr>
            <a:r>
              <a:rPr lang="en-US" dirty="0" smtClean="0"/>
              <a:t>In a small town during the 1920s, Clem is torn between family responsibility and the life he wishes to lead when he must begin working in the lead mine on his thirteenth birthday to help pay for his sister's medical care. </a:t>
            </a:r>
            <a:endParaRPr lang="en-US" dirty="0"/>
          </a:p>
        </p:txBody>
      </p:sp>
      <p:pic>
        <p:nvPicPr>
          <p:cNvPr id="9218" name="Picture 2"/>
          <p:cNvPicPr>
            <a:picLocks noChangeAspect="1" noChangeArrowheads="1"/>
          </p:cNvPicPr>
          <p:nvPr/>
        </p:nvPicPr>
        <p:blipFill>
          <a:blip r:embed="rId2" cstate="print"/>
          <a:srcRect/>
          <a:stretch>
            <a:fillRect/>
          </a:stretch>
        </p:blipFill>
        <p:spPr bwMode="auto">
          <a:xfrm>
            <a:off x="4419600" y="1524000"/>
            <a:ext cx="2857500" cy="2143125"/>
          </a:xfrm>
          <a:prstGeom prst="rect">
            <a:avLst/>
          </a:prstGeom>
          <a:noFill/>
          <a:ln w="9525">
            <a:noFill/>
            <a:miter lim="800000"/>
            <a:headEnd/>
            <a:tailEnd/>
          </a:ln>
        </p:spPr>
      </p:pic>
      <p:pic>
        <p:nvPicPr>
          <p:cNvPr id="48130" name="Picture 2"/>
          <p:cNvPicPr>
            <a:picLocks noGrp="1" noChangeAspect="1" noChangeArrowheads="1"/>
          </p:cNvPicPr>
          <p:nvPr>
            <p:ph sz="half" idx="2"/>
          </p:nvPr>
        </p:nvPicPr>
        <p:blipFill>
          <a:blip r:embed="rId3" cstate="print"/>
          <a:srcRect/>
          <a:stretch>
            <a:fillRect/>
          </a:stretch>
        </p:blipFill>
        <p:spPr bwMode="auto">
          <a:xfrm>
            <a:off x="6477000" y="2895600"/>
            <a:ext cx="2190750"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dirty="0" smtClean="0"/>
              <a:t>Whistle in the dark</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Historical fiction</a:t>
            </a:r>
          </a:p>
          <a:p>
            <a:pPr>
              <a:buNone/>
            </a:pPr>
            <a:r>
              <a:rPr lang="en-US" b="1" dirty="0" smtClean="0"/>
              <a:t>Accelerated Reader</a:t>
            </a:r>
          </a:p>
          <a:p>
            <a:pPr>
              <a:buNone/>
            </a:pPr>
            <a:r>
              <a:rPr lang="en-US" dirty="0" smtClean="0"/>
              <a:t>  RL 5.1  Points 7.0</a:t>
            </a:r>
          </a:p>
          <a:p>
            <a:pPr>
              <a:buNone/>
            </a:pPr>
            <a:r>
              <a:rPr lang="en-US" b="1" dirty="0" smtClean="0"/>
              <a:t>Reading Counts </a:t>
            </a:r>
          </a:p>
          <a:p>
            <a:pPr>
              <a:buNone/>
            </a:pPr>
            <a:r>
              <a:rPr lang="en-US" dirty="0" smtClean="0"/>
              <a:t>  RL  4.5 Points 11</a:t>
            </a:r>
          </a:p>
          <a:p>
            <a:pPr>
              <a:buNone/>
            </a:pPr>
            <a:r>
              <a:rPr lang="en-US" b="1" dirty="0" smtClean="0"/>
              <a:t>Lexile </a:t>
            </a:r>
            <a:r>
              <a:rPr lang="en-US" dirty="0" smtClean="0"/>
              <a:t>740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7620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Prisoner 88</a:t>
            </a:r>
            <a:br>
              <a:rPr lang="en-US" sz="3200" b="1" dirty="0" smtClean="0"/>
            </a:br>
            <a:r>
              <a:rPr lang="en-US" sz="3200" dirty="0" smtClean="0"/>
              <a:t>by Leah </a:t>
            </a:r>
            <a:r>
              <a:rPr lang="en-US" sz="3200" dirty="0" err="1" smtClean="0"/>
              <a:t>Pileggi</a:t>
            </a:r>
            <a:endParaRPr lang="en-US" sz="3200" dirty="0" smtClean="0"/>
          </a:p>
        </p:txBody>
      </p:sp>
      <p:sp>
        <p:nvSpPr>
          <p:cNvPr id="4" name="Content Placeholder 3"/>
          <p:cNvSpPr>
            <a:spLocks noGrp="1"/>
          </p:cNvSpPr>
          <p:nvPr>
            <p:ph sz="half" idx="1"/>
          </p:nvPr>
        </p:nvSpPr>
        <p:spPr/>
        <p:txBody>
          <a:bodyPr/>
          <a:lstStyle/>
          <a:p>
            <a:r>
              <a:rPr lang="en-US" b="1" dirty="0" smtClean="0"/>
              <a:t>Summary:</a:t>
            </a:r>
            <a:r>
              <a:rPr lang="en-US" dirty="0" smtClean="0"/>
              <a:t> In 1885, ten-year-old Jake is sent to prison for killing a man who threatened his father, and struggles to survive the harsh realities of prison life in the Idaho Territory.</a:t>
            </a:r>
            <a:endParaRPr lang="en-US" dirty="0"/>
          </a:p>
        </p:txBody>
      </p:sp>
      <p:pic>
        <p:nvPicPr>
          <p:cNvPr id="1026" name="Picture 2"/>
          <p:cNvPicPr>
            <a:picLocks noChangeAspect="1" noChangeArrowheads="1"/>
          </p:cNvPicPr>
          <p:nvPr/>
        </p:nvPicPr>
        <p:blipFill>
          <a:blip r:embed="rId2" cstate="print"/>
          <a:srcRect/>
          <a:stretch>
            <a:fillRect/>
          </a:stretch>
        </p:blipFill>
        <p:spPr bwMode="auto">
          <a:xfrm>
            <a:off x="6629400" y="533401"/>
            <a:ext cx="2081212" cy="3561098"/>
          </a:xfrm>
          <a:prstGeom prst="rect">
            <a:avLst/>
          </a:prstGeom>
          <a:noFill/>
          <a:ln w="9525">
            <a:noFill/>
            <a:miter lim="800000"/>
            <a:headEnd/>
            <a:tailEnd/>
          </a:ln>
        </p:spPr>
      </p:pic>
      <p:pic>
        <p:nvPicPr>
          <p:cNvPr id="40963" name="Picture 3"/>
          <p:cNvPicPr>
            <a:picLocks noGrp="1" noChangeAspect="1" noChangeArrowheads="1"/>
          </p:cNvPicPr>
          <p:nvPr>
            <p:ph sz="half" idx="2"/>
          </p:nvPr>
        </p:nvPicPr>
        <p:blipFill>
          <a:blip r:embed="rId3" cstate="print"/>
          <a:srcRect/>
          <a:stretch>
            <a:fillRect/>
          </a:stretch>
        </p:blipFill>
        <p:spPr bwMode="auto">
          <a:xfrm>
            <a:off x="4648200" y="2971800"/>
            <a:ext cx="220027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Prisoner 88</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Historical fiction</a:t>
            </a:r>
          </a:p>
          <a:p>
            <a:pPr>
              <a:buNone/>
            </a:pPr>
            <a:r>
              <a:rPr lang="en-US" b="1" dirty="0" smtClean="0"/>
              <a:t>Accelerated Reader</a:t>
            </a:r>
          </a:p>
          <a:p>
            <a:pPr>
              <a:buNone/>
            </a:pPr>
            <a:r>
              <a:rPr lang="en-US" dirty="0" smtClean="0"/>
              <a:t>  RL3.9  Points 4.0</a:t>
            </a:r>
          </a:p>
          <a:p>
            <a:pPr>
              <a:buNone/>
            </a:pPr>
            <a:r>
              <a:rPr lang="en-US" b="1" dirty="0" smtClean="0"/>
              <a:t>Reading Counts </a:t>
            </a:r>
          </a:p>
          <a:p>
            <a:pPr>
              <a:buNone/>
            </a:pPr>
            <a:r>
              <a:rPr lang="en-US" dirty="0" smtClean="0"/>
              <a:t>  RL 3.5  Points 8</a:t>
            </a:r>
          </a:p>
          <a:p>
            <a:pPr>
              <a:buNone/>
            </a:pPr>
            <a:r>
              <a:rPr lang="en-US" b="1" dirty="0" smtClean="0"/>
              <a:t>Lexile </a:t>
            </a:r>
            <a:r>
              <a:rPr lang="en-US" dirty="0" smtClean="0"/>
              <a:t>620</a:t>
            </a:r>
          </a:p>
          <a:p>
            <a:r>
              <a:rPr lang="en-US" dirty="0" smtClean="0"/>
              <a:t>2013 list of Notable Children's Books in the Language Arts by the NCTE</a:t>
            </a:r>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Counting by 7’s</a:t>
            </a:r>
            <a:r>
              <a:rPr lang="en-US" dirty="0" smtClean="0"/>
              <a:t/>
            </a:r>
            <a:br>
              <a:rPr lang="en-US" dirty="0" smtClean="0"/>
            </a:br>
            <a:r>
              <a:rPr lang="en-US" sz="3200" dirty="0" smtClean="0"/>
              <a:t>by Holly Goldberg Sloan</a:t>
            </a:r>
          </a:p>
        </p:txBody>
      </p:sp>
      <p:sp>
        <p:nvSpPr>
          <p:cNvPr id="5" name="Content Placeholder 4"/>
          <p:cNvSpPr>
            <a:spLocks noGrp="1"/>
          </p:cNvSpPr>
          <p:nvPr>
            <p:ph sz="half" idx="1"/>
          </p:nvPr>
        </p:nvSpPr>
        <p:spPr/>
        <p:txBody>
          <a:bodyPr/>
          <a:lstStyle/>
          <a:p>
            <a:r>
              <a:rPr lang="en-US" b="1" dirty="0" smtClean="0"/>
              <a:t>Summary:</a:t>
            </a:r>
            <a:r>
              <a:rPr lang="en-US" dirty="0" smtClean="0"/>
              <a:t> Twelve-year-old genius and outsider Willow Chance must figure out how to connect with other people and find a surrogate family for herself after her parents are killed in a car accident.</a:t>
            </a:r>
            <a:endParaRPr lang="en-US" dirty="0"/>
          </a:p>
        </p:txBody>
      </p:sp>
      <p:pic>
        <p:nvPicPr>
          <p:cNvPr id="49154" name="Picture 2"/>
          <p:cNvPicPr>
            <a:picLocks noGrp="1" noChangeAspect="1" noChangeArrowheads="1"/>
          </p:cNvPicPr>
          <p:nvPr>
            <p:ph sz="half" idx="2"/>
          </p:nvPr>
        </p:nvPicPr>
        <p:blipFill>
          <a:blip r:embed="rId2" cstate="print"/>
          <a:srcRect/>
          <a:stretch>
            <a:fillRect/>
          </a:stretch>
        </p:blipFill>
        <p:spPr bwMode="auto">
          <a:xfrm>
            <a:off x="4800600" y="2895600"/>
            <a:ext cx="2162175" cy="3295650"/>
          </a:xfrm>
          <a:prstGeom prst="rect">
            <a:avLst/>
          </a:prstGeom>
          <a:noFill/>
          <a:ln w="9525">
            <a:noFill/>
            <a:miter lim="800000"/>
            <a:headEnd/>
            <a:tailEnd/>
          </a:ln>
        </p:spPr>
      </p:pic>
      <p:pic>
        <p:nvPicPr>
          <p:cNvPr id="10242" name="Picture 2"/>
          <p:cNvPicPr>
            <a:picLocks noChangeAspect="1" noChangeArrowheads="1"/>
          </p:cNvPicPr>
          <p:nvPr/>
        </p:nvPicPr>
        <p:blipFill>
          <a:blip r:embed="rId3" cstate="print"/>
          <a:srcRect/>
          <a:stretch>
            <a:fillRect/>
          </a:stretch>
        </p:blipFill>
        <p:spPr bwMode="auto">
          <a:xfrm>
            <a:off x="7315200" y="914400"/>
            <a:ext cx="1428750" cy="21431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Counting by 7’s</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Realistic Fiction</a:t>
            </a:r>
          </a:p>
          <a:p>
            <a:pPr>
              <a:buNone/>
            </a:pPr>
            <a:r>
              <a:rPr lang="en-US" b="1" dirty="0" smtClean="0"/>
              <a:t>Accelerated Reader</a:t>
            </a:r>
          </a:p>
          <a:p>
            <a:pPr>
              <a:buNone/>
            </a:pPr>
            <a:r>
              <a:rPr lang="en-US" dirty="0" smtClean="0"/>
              <a:t>  RL 5.6  Points  10.0</a:t>
            </a:r>
          </a:p>
          <a:p>
            <a:pPr>
              <a:buNone/>
            </a:pPr>
            <a:r>
              <a:rPr lang="en-US" b="1" dirty="0" smtClean="0"/>
              <a:t>Reading Counts </a:t>
            </a:r>
          </a:p>
          <a:p>
            <a:pPr>
              <a:buNone/>
            </a:pPr>
            <a:r>
              <a:rPr lang="en-US" dirty="0" smtClean="0"/>
              <a:t>  RL4.7   Points 16</a:t>
            </a:r>
          </a:p>
          <a:p>
            <a:pPr>
              <a:buNone/>
            </a:pPr>
            <a:r>
              <a:rPr lang="en-US" b="1" dirty="0" smtClean="0"/>
              <a:t>Lexile </a:t>
            </a:r>
            <a:r>
              <a:rPr lang="en-US" dirty="0" smtClean="0"/>
              <a:t>770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book of lost things</a:t>
            </a:r>
            <a:br>
              <a:rPr lang="en-US" sz="3200" b="1" dirty="0" smtClean="0"/>
            </a:br>
            <a:r>
              <a:rPr lang="en-US" sz="3200" dirty="0" smtClean="0"/>
              <a:t>by Cynthia Voigt</a:t>
            </a:r>
          </a:p>
        </p:txBody>
      </p:sp>
      <p:sp>
        <p:nvSpPr>
          <p:cNvPr id="4" name="Content Placeholder 3"/>
          <p:cNvSpPr>
            <a:spLocks noGrp="1"/>
          </p:cNvSpPr>
          <p:nvPr>
            <p:ph sz="half" idx="1"/>
          </p:nvPr>
        </p:nvSpPr>
        <p:spPr/>
        <p:txBody>
          <a:bodyPr/>
          <a:lstStyle/>
          <a:p>
            <a:r>
              <a:rPr lang="en-US" b="1" dirty="0" smtClean="0"/>
              <a:t>Summary:</a:t>
            </a:r>
            <a:r>
              <a:rPr lang="en-US" dirty="0" smtClean="0"/>
              <a:t> When Max's parents leave the country without him, he must rely on his wits to get by, and before long he is running his own--rather unusual--business.</a:t>
            </a:r>
            <a:endParaRPr lang="en-US" dirty="0"/>
          </a:p>
        </p:txBody>
      </p:sp>
      <p:pic>
        <p:nvPicPr>
          <p:cNvPr id="39939" name="Picture 3"/>
          <p:cNvPicPr>
            <a:picLocks noGrp="1" noChangeAspect="1" noChangeArrowheads="1"/>
          </p:cNvPicPr>
          <p:nvPr>
            <p:ph sz="half" idx="2"/>
          </p:nvPr>
        </p:nvPicPr>
        <p:blipFill>
          <a:blip r:embed="rId2" cstate="print"/>
          <a:srcRect/>
          <a:stretch>
            <a:fillRect/>
          </a:stretch>
        </p:blipFill>
        <p:spPr bwMode="auto">
          <a:xfrm>
            <a:off x="4572000" y="3352800"/>
            <a:ext cx="2305050" cy="3295650"/>
          </a:xfrm>
          <a:prstGeom prst="rect">
            <a:avLst/>
          </a:prstGeom>
          <a:noFill/>
          <a:ln w="9525">
            <a:noFill/>
            <a:miter lim="800000"/>
            <a:headEnd/>
            <a:tailEnd/>
          </a:ln>
        </p:spPr>
      </p:pic>
      <p:pic>
        <p:nvPicPr>
          <p:cNvPr id="11266" name="Picture 2"/>
          <p:cNvPicPr>
            <a:picLocks noChangeAspect="1" noChangeArrowheads="1"/>
          </p:cNvPicPr>
          <p:nvPr/>
        </p:nvPicPr>
        <p:blipFill>
          <a:blip r:embed="rId3" cstate="print"/>
          <a:srcRect/>
          <a:stretch>
            <a:fillRect/>
          </a:stretch>
        </p:blipFill>
        <p:spPr bwMode="auto">
          <a:xfrm>
            <a:off x="7086600" y="914400"/>
            <a:ext cx="1905000" cy="26003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book of lost things</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Fiction, Mystery and Suspense</a:t>
            </a:r>
          </a:p>
          <a:p>
            <a:pPr>
              <a:buNone/>
            </a:pPr>
            <a:r>
              <a:rPr lang="en-US" b="1" dirty="0" smtClean="0"/>
              <a:t>Accelerated Reader</a:t>
            </a:r>
          </a:p>
          <a:p>
            <a:pPr>
              <a:buNone/>
            </a:pPr>
            <a:r>
              <a:rPr lang="en-US" dirty="0" smtClean="0"/>
              <a:t>  RL  5.8   Points  14.0</a:t>
            </a:r>
          </a:p>
          <a:p>
            <a:pPr>
              <a:buNone/>
            </a:pPr>
            <a:r>
              <a:rPr lang="en-US" b="1" dirty="0" smtClean="0"/>
              <a:t>Reading Counts </a:t>
            </a:r>
          </a:p>
          <a:p>
            <a:pPr>
              <a:buNone/>
            </a:pPr>
            <a:r>
              <a:rPr lang="en-US" dirty="0" smtClean="0"/>
              <a:t>  RL 5.7  Points  21</a:t>
            </a:r>
          </a:p>
          <a:p>
            <a:pPr>
              <a:buNone/>
            </a:pPr>
            <a:r>
              <a:rPr lang="en-US" b="1" dirty="0" smtClean="0"/>
              <a:t>Lexile </a:t>
            </a:r>
            <a:r>
              <a:rPr lang="en-US" dirty="0" smtClean="0"/>
              <a:t>890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endParaRPr lang="en-US"/>
          </a:p>
        </p:txBody>
      </p:sp>
      <p:sp>
        <p:nvSpPr>
          <p:cNvPr id="9" name="Content Placeholder 8"/>
          <p:cNvSpPr>
            <a:spLocks noGrp="1"/>
          </p:cNvSpPr>
          <p:nvPr>
            <p:ph idx="1"/>
          </p:nvPr>
        </p:nvSpPr>
        <p:spPr/>
        <p:txBody>
          <a:bodyPr/>
          <a:lstStyle/>
          <a:p>
            <a:endParaRPr lang="en-US"/>
          </a:p>
        </p:txBody>
      </p:sp>
      <p:sp>
        <p:nvSpPr>
          <p:cNvPr id="4" name="Rectangle 3"/>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Summaries</a:t>
            </a:r>
            <a:endParaRPr lang="en-US" dirty="0"/>
          </a:p>
        </p:txBody>
      </p:sp>
      <p:pic>
        <p:nvPicPr>
          <p:cNvPr id="4101" name="Picture 2"/>
          <p:cNvPicPr>
            <a:picLocks noChangeAspect="1" noChangeArrowheads="1"/>
          </p:cNvPicPr>
          <p:nvPr/>
        </p:nvPicPr>
        <p:blipFill>
          <a:blip r:embed="rId3" cstate="print"/>
          <a:srcRect l="7143" t="9131" r="44048" b="32071"/>
          <a:stretch>
            <a:fillRect/>
          </a:stretch>
        </p:blipFill>
        <p:spPr bwMode="auto">
          <a:xfrm>
            <a:off x="6399213" y="4648200"/>
            <a:ext cx="2744787" cy="2209800"/>
          </a:xfrm>
          <a:prstGeom prst="rect">
            <a:avLst/>
          </a:prstGeom>
          <a:noFill/>
          <a:ln w="9525">
            <a:noFill/>
            <a:miter lim="800000"/>
            <a:headEnd/>
            <a:tailEnd/>
          </a:ln>
        </p:spPr>
      </p:pic>
      <p:sp>
        <p:nvSpPr>
          <p:cNvPr id="10" name="TextBox 9"/>
          <p:cNvSpPr txBox="1"/>
          <p:nvPr/>
        </p:nvSpPr>
        <p:spPr>
          <a:xfrm>
            <a:off x="533400" y="685800"/>
            <a:ext cx="5867400" cy="3139321"/>
          </a:xfrm>
          <a:prstGeom prst="rect">
            <a:avLst/>
          </a:prstGeom>
          <a:noFill/>
        </p:spPr>
        <p:txBody>
          <a:bodyPr wrap="square" rtlCol="0">
            <a:spAutoFit/>
          </a:bodyPr>
          <a:lstStyle/>
          <a:p>
            <a:pPr>
              <a:buFont typeface="Arial" pitchFamily="34" charset="0"/>
              <a:buChar char="•"/>
            </a:pPr>
            <a:r>
              <a:rPr lang="en-US" b="1" dirty="0" smtClean="0"/>
              <a:t>Credits</a:t>
            </a:r>
          </a:p>
          <a:p>
            <a:pPr>
              <a:buFont typeface="Arial" pitchFamily="34" charset="0"/>
              <a:buChar char="•"/>
            </a:pPr>
            <a:endParaRPr lang="en-US" dirty="0" smtClean="0"/>
          </a:p>
          <a:p>
            <a:pPr>
              <a:buFont typeface="Arial" pitchFamily="34" charset="0"/>
              <a:buChar char="•"/>
            </a:pPr>
            <a:r>
              <a:rPr lang="en-US" dirty="0" smtClean="0"/>
              <a:t>Summaries from the Bound to Stay Bound website.</a:t>
            </a:r>
          </a:p>
          <a:p>
            <a:pPr>
              <a:buFont typeface="Arial" pitchFamily="34" charset="0"/>
              <a:buChar char="•"/>
            </a:pPr>
            <a:endParaRPr lang="en-US" dirty="0" smtClean="0"/>
          </a:p>
          <a:p>
            <a:pPr>
              <a:buFont typeface="Arial" pitchFamily="34" charset="0"/>
              <a:buChar char="•"/>
            </a:pPr>
            <a:r>
              <a:rPr lang="en-US" dirty="0" smtClean="0"/>
              <a:t>Author photos from their websites.</a:t>
            </a:r>
          </a:p>
          <a:p>
            <a:pPr>
              <a:buFont typeface="Arial" pitchFamily="34" charset="0"/>
              <a:buChar char="•"/>
            </a:pPr>
            <a:endParaRPr lang="en-US" dirty="0" smtClean="0"/>
          </a:p>
          <a:p>
            <a:pPr>
              <a:buFont typeface="Arial" pitchFamily="34" charset="0"/>
              <a:buChar char="•"/>
            </a:pPr>
            <a:r>
              <a:rPr lang="en-US" dirty="0" smtClean="0"/>
              <a:t>Book covers from Amazon.com website.</a:t>
            </a:r>
          </a:p>
          <a:p>
            <a:pPr>
              <a:buFont typeface="Arial" pitchFamily="34" charset="0"/>
              <a:buChar char="•"/>
            </a:pPr>
            <a:endParaRPr lang="en-US" dirty="0" smtClean="0"/>
          </a:p>
          <a:p>
            <a:pPr>
              <a:buFont typeface="Arial" pitchFamily="34" charset="0"/>
              <a:buChar char="•"/>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true blue scouts of Sugar Man Swamp</a:t>
            </a:r>
            <a:endParaRPr lang="en-US" sz="3200" dirty="0" smtClean="0"/>
          </a:p>
        </p:txBody>
      </p:sp>
      <p:sp>
        <p:nvSpPr>
          <p:cNvPr id="3076" name="Content Placeholder 2"/>
          <p:cNvSpPr>
            <a:spLocks noGrp="1"/>
          </p:cNvSpPr>
          <p:nvPr>
            <p:ph idx="1"/>
          </p:nvPr>
        </p:nvSpPr>
        <p:spPr>
          <a:xfrm>
            <a:off x="2971800" y="1600200"/>
            <a:ext cx="5715000" cy="5257800"/>
          </a:xfrm>
        </p:spPr>
        <p:txBody>
          <a:bodyPr/>
          <a:lstStyle/>
          <a:p>
            <a:pPr>
              <a:buNone/>
            </a:pPr>
            <a:r>
              <a:rPr lang="en-US" b="1" dirty="0" smtClean="0"/>
              <a:t>Genre</a:t>
            </a:r>
            <a:r>
              <a:rPr lang="en-US" dirty="0" smtClean="0"/>
              <a:t> – Humorous fiction</a:t>
            </a:r>
          </a:p>
          <a:p>
            <a:pPr>
              <a:buNone/>
            </a:pPr>
            <a:r>
              <a:rPr lang="en-US" b="1" dirty="0" smtClean="0"/>
              <a:t>Accelerated Reader</a:t>
            </a:r>
          </a:p>
          <a:p>
            <a:pPr>
              <a:buNone/>
            </a:pPr>
            <a:r>
              <a:rPr lang="en-US" dirty="0" smtClean="0"/>
              <a:t>  RL 5.4  Points 8.0</a:t>
            </a:r>
          </a:p>
          <a:p>
            <a:pPr>
              <a:buNone/>
            </a:pPr>
            <a:r>
              <a:rPr lang="en-US" b="1" dirty="0" smtClean="0"/>
              <a:t>Reading Counts </a:t>
            </a:r>
          </a:p>
          <a:p>
            <a:pPr>
              <a:buNone/>
            </a:pPr>
            <a:r>
              <a:rPr lang="en-US" dirty="0" smtClean="0"/>
              <a:t>  RL 5.3    Points 12.0</a:t>
            </a:r>
          </a:p>
          <a:p>
            <a:pPr>
              <a:buNone/>
            </a:pPr>
            <a:r>
              <a:rPr lang="en-US" b="1" dirty="0" smtClean="0"/>
              <a:t>Lexile</a:t>
            </a:r>
            <a:r>
              <a:rPr lang="en-US" dirty="0" smtClean="0"/>
              <a:t> 810</a:t>
            </a:r>
          </a:p>
          <a:p>
            <a:pPr>
              <a:buNone/>
            </a:pPr>
            <a:r>
              <a:rPr lang="en-US" dirty="0" smtClean="0"/>
              <a:t>2013 National Book Award Finalist, Young People's Literature</a:t>
            </a:r>
          </a:p>
          <a:p>
            <a:pPr>
              <a:buNone/>
            </a:pPr>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err="1" smtClean="0"/>
              <a:t>Serafina’s</a:t>
            </a:r>
            <a:r>
              <a:rPr lang="en-US" sz="3200" b="1" dirty="0" smtClean="0"/>
              <a:t> Promise</a:t>
            </a:r>
            <a:br>
              <a:rPr lang="en-US" sz="3200" b="1" dirty="0" smtClean="0"/>
            </a:br>
            <a:r>
              <a:rPr lang="en-US" sz="3200" dirty="0" smtClean="0"/>
              <a:t>by Ann E. Burg</a:t>
            </a:r>
          </a:p>
        </p:txBody>
      </p:sp>
      <p:sp>
        <p:nvSpPr>
          <p:cNvPr id="4" name="Content Placeholder 3"/>
          <p:cNvSpPr>
            <a:spLocks noGrp="1"/>
          </p:cNvSpPr>
          <p:nvPr>
            <p:ph sz="half" idx="1"/>
          </p:nvPr>
        </p:nvSpPr>
        <p:spPr/>
        <p:txBody>
          <a:bodyPr/>
          <a:lstStyle/>
          <a:p>
            <a:pPr>
              <a:buNone/>
            </a:pPr>
            <a:r>
              <a:rPr lang="en-US" sz="2400" b="1" dirty="0" smtClean="0"/>
              <a:t>Summary:</a:t>
            </a:r>
            <a:r>
              <a:rPr lang="en-US" sz="2400" dirty="0" smtClean="0"/>
              <a:t/>
            </a:r>
            <a:br>
              <a:rPr lang="en-US" sz="2400" dirty="0" smtClean="0"/>
            </a:br>
            <a:r>
              <a:rPr lang="en-US" sz="2400" dirty="0" smtClean="0"/>
              <a:t>In a poor village outside of Port-au-Prince, Haiti, </a:t>
            </a:r>
            <a:r>
              <a:rPr lang="en-US" sz="2400" dirty="0" err="1" smtClean="0"/>
              <a:t>Serafina</a:t>
            </a:r>
            <a:r>
              <a:rPr lang="en-US" sz="2400" dirty="0" smtClean="0"/>
              <a:t> works hard to help her family, but dreams of going to school and becoming a doctor--then the earthquake hits and </a:t>
            </a:r>
            <a:r>
              <a:rPr lang="en-US" sz="2400" dirty="0" err="1" smtClean="0"/>
              <a:t>Serafina</a:t>
            </a:r>
            <a:r>
              <a:rPr lang="en-US" sz="2400" dirty="0" smtClean="0"/>
              <a:t> must summon all her courage to find her father and still get medicine for her sick baby brother as she promised.</a:t>
            </a:r>
            <a:endParaRPr lang="en-US" sz="2400" dirty="0"/>
          </a:p>
        </p:txBody>
      </p:sp>
      <p:pic>
        <p:nvPicPr>
          <p:cNvPr id="37890" name="Picture 2"/>
          <p:cNvPicPr>
            <a:picLocks noGrp="1" noChangeAspect="1" noChangeArrowheads="1"/>
          </p:cNvPicPr>
          <p:nvPr>
            <p:ph sz="half" idx="2"/>
          </p:nvPr>
        </p:nvPicPr>
        <p:blipFill>
          <a:blip r:embed="rId3" cstate="print"/>
          <a:srcRect/>
          <a:stretch>
            <a:fillRect/>
          </a:stretch>
        </p:blipFill>
        <p:spPr bwMode="auto">
          <a:xfrm>
            <a:off x="5029200" y="3200400"/>
            <a:ext cx="2219325" cy="3295650"/>
          </a:xfrm>
          <a:prstGeom prst="rect">
            <a:avLst/>
          </a:prstGeom>
          <a:noFill/>
          <a:ln w="9525">
            <a:noFill/>
            <a:miter lim="800000"/>
            <a:headEnd/>
            <a:tailEnd/>
          </a:ln>
        </p:spPr>
      </p:pic>
      <p:pic>
        <p:nvPicPr>
          <p:cNvPr id="37891" name="Picture 3"/>
          <p:cNvPicPr>
            <a:picLocks noChangeAspect="1" noChangeArrowheads="1"/>
          </p:cNvPicPr>
          <p:nvPr/>
        </p:nvPicPr>
        <p:blipFill>
          <a:blip r:embed="rId4" cstate="print"/>
          <a:srcRect/>
          <a:stretch>
            <a:fillRect/>
          </a:stretch>
        </p:blipFill>
        <p:spPr bwMode="auto">
          <a:xfrm>
            <a:off x="6477000" y="1066800"/>
            <a:ext cx="2228850" cy="17335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err="1" smtClean="0"/>
              <a:t>Serafina’s</a:t>
            </a:r>
            <a:r>
              <a:rPr lang="en-US" sz="3200" b="1" dirty="0" smtClean="0"/>
              <a:t> Promise</a:t>
            </a:r>
            <a:br>
              <a:rPr lang="en-US" sz="3200" b="1" dirty="0" smtClean="0"/>
            </a:br>
            <a:endParaRPr lang="en-US" sz="3200" b="1" dirty="0" smtClean="0"/>
          </a:p>
        </p:txBody>
      </p:sp>
      <p:sp>
        <p:nvSpPr>
          <p:cNvPr id="3076" name="Content Placeholder 2"/>
          <p:cNvSpPr>
            <a:spLocks noGrp="1"/>
          </p:cNvSpPr>
          <p:nvPr>
            <p:ph idx="1"/>
          </p:nvPr>
        </p:nvSpPr>
        <p:spPr>
          <a:xfrm>
            <a:off x="2971800" y="1600200"/>
            <a:ext cx="5715000" cy="5105400"/>
          </a:xfrm>
        </p:spPr>
        <p:txBody>
          <a:bodyPr/>
          <a:lstStyle/>
          <a:p>
            <a:pPr>
              <a:buNone/>
            </a:pPr>
            <a:r>
              <a:rPr lang="en-US" b="1" dirty="0" smtClean="0"/>
              <a:t>Genre</a:t>
            </a:r>
            <a:r>
              <a:rPr lang="en-US" dirty="0" smtClean="0"/>
              <a:t> – Historical Fiction, Poetry</a:t>
            </a:r>
          </a:p>
          <a:p>
            <a:pPr>
              <a:buNone/>
            </a:pPr>
            <a:r>
              <a:rPr lang="en-US" b="1" dirty="0" smtClean="0"/>
              <a:t>Accelerated Reader</a:t>
            </a:r>
          </a:p>
          <a:p>
            <a:pPr>
              <a:buNone/>
            </a:pPr>
            <a:r>
              <a:rPr lang="en-US" dirty="0" smtClean="0"/>
              <a:t>  RL 3.6    Points 3.0</a:t>
            </a:r>
          </a:p>
          <a:p>
            <a:pPr>
              <a:buNone/>
            </a:pPr>
            <a:r>
              <a:rPr lang="en-US" b="1" dirty="0" smtClean="0"/>
              <a:t>Reading Counts </a:t>
            </a:r>
          </a:p>
          <a:p>
            <a:pPr>
              <a:buNone/>
            </a:pPr>
            <a:r>
              <a:rPr lang="en-US" dirty="0" smtClean="0"/>
              <a:t>  RL 4.3     Points 9.0</a:t>
            </a:r>
          </a:p>
          <a:p>
            <a:pPr>
              <a:buNone/>
            </a:pPr>
            <a:r>
              <a:rPr lang="en-US" b="1" dirty="0" smtClean="0"/>
              <a:t>Lexile</a:t>
            </a:r>
            <a:r>
              <a:rPr lang="en-US" dirty="0" smtClean="0"/>
              <a:t> HL  590</a:t>
            </a:r>
          </a:p>
          <a:p>
            <a:pPr>
              <a:buNone/>
            </a:pPr>
            <a:r>
              <a:rPr lang="en-US" dirty="0" smtClean="0"/>
              <a:t>ALA Best Books for Young Adults</a:t>
            </a:r>
          </a:p>
          <a:p>
            <a:pPr>
              <a:buNone/>
            </a:pPr>
            <a:r>
              <a:rPr lang="en-US" dirty="0" smtClean="0"/>
              <a:t>IRA Notable Book for a Global Society</a:t>
            </a:r>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The Boy on the porch</a:t>
            </a:r>
            <a:r>
              <a:rPr lang="en-US" dirty="0" smtClean="0"/>
              <a:t/>
            </a:r>
            <a:br>
              <a:rPr lang="en-US" dirty="0" smtClean="0"/>
            </a:br>
            <a:r>
              <a:rPr lang="en-US" sz="3200" dirty="0" smtClean="0"/>
              <a:t>by Sharon Creech</a:t>
            </a:r>
          </a:p>
        </p:txBody>
      </p:sp>
      <p:sp>
        <p:nvSpPr>
          <p:cNvPr id="4" name="Content Placeholder 3"/>
          <p:cNvSpPr>
            <a:spLocks noGrp="1"/>
          </p:cNvSpPr>
          <p:nvPr>
            <p:ph sz="half" idx="1"/>
          </p:nvPr>
        </p:nvSpPr>
        <p:spPr/>
        <p:txBody>
          <a:bodyPr/>
          <a:lstStyle/>
          <a:p>
            <a:pPr>
              <a:buNone/>
            </a:pPr>
            <a:r>
              <a:rPr lang="en-US" sz="2400" b="1" dirty="0" smtClean="0"/>
              <a:t>Summary:</a:t>
            </a:r>
            <a:r>
              <a:rPr lang="en-US" sz="2400" dirty="0" smtClean="0"/>
              <a:t> When a young couple finds a boy asleep on their porch, their lives take a surprising turn. Unable to speak, the boy Jacob can't explain his history. All John and Marta know is that they have been chosen to care for him. And, as their connection and friendship with Jacob grow, they embrace his exuberant spirit and talents.</a:t>
            </a:r>
            <a:endParaRPr lang="en-US" sz="2400" dirty="0"/>
          </a:p>
        </p:txBody>
      </p:sp>
      <p:pic>
        <p:nvPicPr>
          <p:cNvPr id="2050" name="Picture 2"/>
          <p:cNvPicPr>
            <a:picLocks noChangeAspect="1" noChangeArrowheads="1"/>
          </p:cNvPicPr>
          <p:nvPr/>
        </p:nvPicPr>
        <p:blipFill>
          <a:blip r:embed="rId2" cstate="print"/>
          <a:srcRect/>
          <a:stretch>
            <a:fillRect/>
          </a:stretch>
        </p:blipFill>
        <p:spPr bwMode="auto">
          <a:xfrm>
            <a:off x="6324600" y="914400"/>
            <a:ext cx="2476500" cy="2971800"/>
          </a:xfrm>
          <a:prstGeom prst="rect">
            <a:avLst/>
          </a:prstGeom>
          <a:noFill/>
          <a:ln w="9525">
            <a:noFill/>
            <a:miter lim="800000"/>
            <a:headEnd/>
            <a:tailEnd/>
          </a:ln>
        </p:spPr>
      </p:pic>
      <p:pic>
        <p:nvPicPr>
          <p:cNvPr id="44034" name="Picture 2"/>
          <p:cNvPicPr>
            <a:picLocks noGrp="1" noChangeAspect="1" noChangeArrowheads="1"/>
          </p:cNvPicPr>
          <p:nvPr>
            <p:ph sz="half" idx="2"/>
          </p:nvPr>
        </p:nvPicPr>
        <p:blipFill>
          <a:blip r:embed="rId3" cstate="print"/>
          <a:srcRect/>
          <a:stretch>
            <a:fillRect/>
          </a:stretch>
        </p:blipFill>
        <p:spPr bwMode="auto">
          <a:xfrm>
            <a:off x="4495800" y="3048000"/>
            <a:ext cx="2371725" cy="32956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The Boy on the porch</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Realistic Fiction</a:t>
            </a:r>
          </a:p>
          <a:p>
            <a:pPr>
              <a:buNone/>
            </a:pPr>
            <a:r>
              <a:rPr lang="en-US" b="1" dirty="0" smtClean="0"/>
              <a:t>Accelerated Reader</a:t>
            </a:r>
          </a:p>
          <a:p>
            <a:pPr>
              <a:buNone/>
            </a:pPr>
            <a:r>
              <a:rPr lang="en-US" dirty="0" smtClean="0"/>
              <a:t>  RL 4.0    Points 3.0</a:t>
            </a:r>
          </a:p>
          <a:p>
            <a:pPr>
              <a:buNone/>
            </a:pPr>
            <a:r>
              <a:rPr lang="en-US" b="1" dirty="0" smtClean="0"/>
              <a:t>Reading Counts </a:t>
            </a:r>
          </a:p>
          <a:p>
            <a:pPr>
              <a:buNone/>
            </a:pPr>
            <a:r>
              <a:rPr lang="en-US" dirty="0" smtClean="0"/>
              <a:t>  RL 4.2     Points 6</a:t>
            </a:r>
          </a:p>
          <a:p>
            <a:pPr>
              <a:buNone/>
            </a:pPr>
            <a:r>
              <a:rPr lang="en-US" b="1" dirty="0" smtClean="0"/>
              <a:t>Lexile</a:t>
            </a:r>
            <a:r>
              <a:rPr lang="en-US" dirty="0" smtClean="0"/>
              <a:t> 680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b="1" dirty="0" smtClean="0"/>
              <a:t>Charlie Bumpers vs. the teacher of the year</a:t>
            </a:r>
            <a:r>
              <a:rPr lang="en-US" dirty="0" smtClean="0"/>
              <a:t/>
            </a:r>
            <a:br>
              <a:rPr lang="en-US" dirty="0" smtClean="0"/>
            </a:br>
            <a:r>
              <a:rPr lang="en-US" sz="3200" dirty="0" smtClean="0"/>
              <a:t>by Bill Harley</a:t>
            </a:r>
          </a:p>
        </p:txBody>
      </p:sp>
      <p:sp>
        <p:nvSpPr>
          <p:cNvPr id="5" name="Content Placeholder 4"/>
          <p:cNvSpPr>
            <a:spLocks noGrp="1"/>
          </p:cNvSpPr>
          <p:nvPr>
            <p:ph sz="half" idx="1"/>
          </p:nvPr>
        </p:nvSpPr>
        <p:spPr/>
        <p:txBody>
          <a:bodyPr/>
          <a:lstStyle/>
          <a:p>
            <a:pPr>
              <a:buNone/>
            </a:pPr>
            <a:r>
              <a:rPr lang="en-US" b="1" dirty="0" smtClean="0"/>
              <a:t>Summary:</a:t>
            </a:r>
            <a:r>
              <a:rPr lang="en-US" dirty="0" smtClean="0"/>
              <a:t> Charlie Bumpers is sure he does not stand a chance of getting along with his fourth grade teacher and despite his best efforts to be neat and well-behaved, he always seems to be in trouble until he discovers her secret.</a:t>
            </a:r>
            <a:endParaRPr lang="en-US" dirty="0"/>
          </a:p>
        </p:txBody>
      </p:sp>
      <p:pic>
        <p:nvPicPr>
          <p:cNvPr id="47106" name="Picture 2"/>
          <p:cNvPicPr>
            <a:picLocks noGrp="1" noChangeAspect="1" noChangeArrowheads="1"/>
          </p:cNvPicPr>
          <p:nvPr>
            <p:ph sz="half" idx="2"/>
          </p:nvPr>
        </p:nvPicPr>
        <p:blipFill>
          <a:blip r:embed="rId3" cstate="print"/>
          <a:srcRect/>
          <a:stretch>
            <a:fillRect/>
          </a:stretch>
        </p:blipFill>
        <p:spPr bwMode="auto">
          <a:xfrm>
            <a:off x="4648200" y="2971800"/>
            <a:ext cx="2419350" cy="3295650"/>
          </a:xfrm>
          <a:prstGeom prst="rect">
            <a:avLst/>
          </a:prstGeom>
          <a:noFill/>
          <a:ln w="9525">
            <a:noFill/>
            <a:miter lim="800000"/>
            <a:headEnd/>
            <a:tailEnd/>
          </a:ln>
        </p:spPr>
      </p:pic>
      <p:pic>
        <p:nvPicPr>
          <p:cNvPr id="3074" name="Picture 2"/>
          <p:cNvPicPr>
            <a:picLocks noChangeAspect="1" noChangeArrowheads="1"/>
          </p:cNvPicPr>
          <p:nvPr/>
        </p:nvPicPr>
        <p:blipFill>
          <a:blip r:embed="rId4" cstate="print"/>
          <a:srcRect/>
          <a:stretch>
            <a:fillRect/>
          </a:stretch>
        </p:blipFill>
        <p:spPr bwMode="auto">
          <a:xfrm>
            <a:off x="6477000" y="1066800"/>
            <a:ext cx="2314575" cy="1905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9144000" cy="6858000"/>
          </a:xfrm>
          <a:prstGeom prst="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5" name="Title 1"/>
          <p:cNvSpPr>
            <a:spLocks noGrp="1"/>
          </p:cNvSpPr>
          <p:nvPr>
            <p:ph type="title"/>
          </p:nvPr>
        </p:nvSpPr>
        <p:spPr>
          <a:xfrm>
            <a:off x="2971800" y="274638"/>
            <a:ext cx="5715000" cy="1143000"/>
          </a:xfrm>
        </p:spPr>
        <p:txBody>
          <a:bodyPr/>
          <a:lstStyle/>
          <a:p>
            <a:r>
              <a:rPr lang="en-US" sz="3200" b="1" dirty="0" smtClean="0"/>
              <a:t>Charlie Bumpers vs. the teacher of the year</a:t>
            </a:r>
          </a:p>
        </p:txBody>
      </p:sp>
      <p:sp>
        <p:nvSpPr>
          <p:cNvPr id="3076" name="Content Placeholder 2"/>
          <p:cNvSpPr>
            <a:spLocks noGrp="1"/>
          </p:cNvSpPr>
          <p:nvPr>
            <p:ph idx="1"/>
          </p:nvPr>
        </p:nvSpPr>
        <p:spPr>
          <a:xfrm>
            <a:off x="2971800" y="1600200"/>
            <a:ext cx="5715000" cy="4572000"/>
          </a:xfrm>
        </p:spPr>
        <p:txBody>
          <a:bodyPr/>
          <a:lstStyle/>
          <a:p>
            <a:pPr>
              <a:buNone/>
            </a:pPr>
            <a:r>
              <a:rPr lang="en-US" b="1" dirty="0" smtClean="0"/>
              <a:t>Genre</a:t>
            </a:r>
            <a:r>
              <a:rPr lang="en-US" dirty="0" smtClean="0"/>
              <a:t> – Humorous Fiction</a:t>
            </a:r>
          </a:p>
          <a:p>
            <a:pPr>
              <a:buNone/>
            </a:pPr>
            <a:r>
              <a:rPr lang="en-US" b="1" dirty="0" smtClean="0"/>
              <a:t>Accelerated Reader</a:t>
            </a:r>
          </a:p>
          <a:p>
            <a:pPr>
              <a:buNone/>
            </a:pPr>
            <a:r>
              <a:rPr lang="en-US" dirty="0" smtClean="0"/>
              <a:t>  RL 3.5    Points 3.0</a:t>
            </a:r>
          </a:p>
          <a:p>
            <a:pPr>
              <a:buNone/>
            </a:pPr>
            <a:r>
              <a:rPr lang="en-US" b="1" dirty="0" smtClean="0"/>
              <a:t>Reading Counts </a:t>
            </a:r>
          </a:p>
          <a:p>
            <a:pPr>
              <a:buNone/>
            </a:pPr>
            <a:r>
              <a:rPr lang="en-US" dirty="0" smtClean="0"/>
              <a:t>  RL 2.8     Points 6</a:t>
            </a:r>
          </a:p>
          <a:p>
            <a:pPr>
              <a:buNone/>
            </a:pPr>
            <a:r>
              <a:rPr lang="en-US" b="1" dirty="0" smtClean="0"/>
              <a:t>Lexile</a:t>
            </a:r>
            <a:r>
              <a:rPr lang="en-US" dirty="0" smtClean="0"/>
              <a:t> 510</a:t>
            </a:r>
          </a:p>
          <a:p>
            <a:endParaRPr lang="en-US" dirty="0" smtClean="0"/>
          </a:p>
        </p:txBody>
      </p:sp>
      <p:pic>
        <p:nvPicPr>
          <p:cNvPr id="3077" name="Picture 2"/>
          <p:cNvPicPr>
            <a:picLocks noChangeAspect="1" noChangeArrowheads="1"/>
          </p:cNvPicPr>
          <p:nvPr/>
        </p:nvPicPr>
        <p:blipFill>
          <a:blip r:embed="rId3" cstate="print"/>
          <a:srcRect l="25928" r="45183"/>
          <a:stretch>
            <a:fillRect/>
          </a:stretch>
        </p:blipFill>
        <p:spPr bwMode="auto">
          <a:xfrm>
            <a:off x="0" y="0"/>
            <a:ext cx="2819400" cy="68738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P03000350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33" ma:contentTypeDescription="Create a new document." ma:contentTypeScope="" ma:versionID="37d3ec2b48d53e45b233ad8f52fe1b11"/>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file>

<file path=customXml/itemProps1.xml><?xml version="1.0" encoding="utf-8"?>
<ds:datastoreItem xmlns:ds="http://schemas.openxmlformats.org/officeDocument/2006/customXml" ds:itemID="{F2201752-A032-4012-84D9-66798A740F2A}">
  <ds:schemaRefs>
    <ds:schemaRef ds:uri="http://schemas.microsoft.com/office/2006/metadata/contentType"/>
    <ds:schemaRef ds:uri="http://schemas.microsoft.com/office/2006/metadata/properties/metaAttributes"/>
  </ds:schemaRefs>
</ds:datastoreItem>
</file>

<file path=customXml/itemProps2.xml><?xml version="1.0" encoding="utf-8"?>
<ds:datastoreItem xmlns:ds="http://schemas.openxmlformats.org/officeDocument/2006/customXml" ds:itemID="{F1641251-4649-4CA7-A287-6813374870C3}">
  <ds:schemaRefs>
    <ds:schemaRef ds:uri="http://schemas.microsoft.com/sharepoint/v3/contenttype/forms"/>
  </ds:schemaRefs>
</ds:datastoreItem>
</file>

<file path=customXml/itemProps3.xml><?xml version="1.0" encoding="utf-8"?>
<ds:datastoreItem xmlns:ds="http://schemas.openxmlformats.org/officeDocument/2006/customXml" ds:itemID="{2B2FA45B-2B35-4E71-A1B2-64DD168DAC5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TP030003502</Template>
  <TotalTime>311</TotalTime>
  <Words>610</Words>
  <Application>Microsoft Office PowerPoint</Application>
  <PresentationFormat>On-screen Show (4:3)</PresentationFormat>
  <Paragraphs>161</Paragraphs>
  <Slides>28</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28</vt:i4>
      </vt:variant>
    </vt:vector>
  </HeadingPairs>
  <TitlesOfParts>
    <vt:vector size="32" baseType="lpstr">
      <vt:lpstr>Arial</vt:lpstr>
      <vt:lpstr>Calibri</vt:lpstr>
      <vt:lpstr>ChalkDust</vt:lpstr>
      <vt:lpstr>TP030003502</vt:lpstr>
      <vt:lpstr>Charlie May Simon 2015-2016 Reading List</vt:lpstr>
      <vt:lpstr>The true blue scouts of Sugar Man Swamp by Kathy Appelt</vt:lpstr>
      <vt:lpstr>The true blue scouts of Sugar Man Swamp</vt:lpstr>
      <vt:lpstr>Serafina’s Promise by Ann E. Burg</vt:lpstr>
      <vt:lpstr>Serafina’s Promise </vt:lpstr>
      <vt:lpstr>The Boy on the porch by Sharon Creech</vt:lpstr>
      <vt:lpstr>The Boy on the porch</vt:lpstr>
      <vt:lpstr>Charlie Bumpers vs. the teacher of the year by Bill Harley</vt:lpstr>
      <vt:lpstr>Charlie Bumpers vs. the teacher of the year</vt:lpstr>
      <vt:lpstr>Bo at Ballard Creek by Kirkpatrick Hill</vt:lpstr>
      <vt:lpstr>Bo at Ballard Creek </vt:lpstr>
      <vt:lpstr>The Great Trouble: a mystery of London, the blue death, and a boy called Eel by Deborah Hopkinson</vt:lpstr>
      <vt:lpstr>The Great Trouble</vt:lpstr>
      <vt:lpstr>The thing about luck by Cynthia Kadohata</vt:lpstr>
      <vt:lpstr>The thing about luck</vt:lpstr>
      <vt:lpstr>The adventures of a South Pole pig by Chris Kurtz</vt:lpstr>
      <vt:lpstr>The adventures of a South Pole pig</vt:lpstr>
      <vt:lpstr>The vine basket by Josanne La Valley</vt:lpstr>
      <vt:lpstr>The vine basket</vt:lpstr>
      <vt:lpstr>Whistle in the dark by Susan Hill Long</vt:lpstr>
      <vt:lpstr>Whistle in the dark</vt:lpstr>
      <vt:lpstr>Prisoner 88 by Leah Pileggi</vt:lpstr>
      <vt:lpstr>Prisoner 88</vt:lpstr>
      <vt:lpstr>Counting by 7’s by Holly Goldberg Sloan</vt:lpstr>
      <vt:lpstr>Counting by 7’s</vt:lpstr>
      <vt:lpstr>The book of lost things by Cynthia Voigt</vt:lpstr>
      <vt:lpstr>The book of lost things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Apples &amp; Books</dc:title>
  <dc:creator>Margie</dc:creator>
  <cp:lastModifiedBy>Dave Nanak</cp:lastModifiedBy>
  <cp:revision>21</cp:revision>
  <dcterms:created xsi:type="dcterms:W3CDTF">2011-02-11T16:59:13Z</dcterms:created>
  <dcterms:modified xsi:type="dcterms:W3CDTF">2015-11-18T03:54:11Z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TC300035029990</vt:lpwstr>
  </property>
</Properties>
</file>